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sldIdLst>
    <p:sldId id="541" r:id="rId2"/>
    <p:sldId id="542" r:id="rId3"/>
    <p:sldId id="568" r:id="rId4"/>
    <p:sldId id="543" r:id="rId5"/>
    <p:sldId id="544" r:id="rId6"/>
    <p:sldId id="545" r:id="rId7"/>
    <p:sldId id="569" r:id="rId8"/>
    <p:sldId id="547" r:id="rId9"/>
    <p:sldId id="548" r:id="rId10"/>
    <p:sldId id="549" r:id="rId11"/>
    <p:sldId id="470" r:id="rId12"/>
    <p:sldId id="570" r:id="rId13"/>
    <p:sldId id="550" r:id="rId14"/>
    <p:sldId id="551" r:id="rId15"/>
    <p:sldId id="472" r:id="rId16"/>
    <p:sldId id="571" r:id="rId17"/>
    <p:sldId id="552" r:id="rId18"/>
    <p:sldId id="553" r:id="rId19"/>
    <p:sldId id="540" r:id="rId20"/>
    <p:sldId id="572" r:id="rId21"/>
    <p:sldId id="555" r:id="rId22"/>
    <p:sldId id="567" r:id="rId23"/>
    <p:sldId id="474" r:id="rId24"/>
    <p:sldId id="514" r:id="rId25"/>
    <p:sldId id="559" r:id="rId26"/>
    <p:sldId id="560" r:id="rId27"/>
    <p:sldId id="561" r:id="rId28"/>
    <p:sldId id="562" r:id="rId29"/>
    <p:sldId id="563" r:id="rId30"/>
    <p:sldId id="564" r:id="rId31"/>
    <p:sldId id="573" r:id="rId32"/>
    <p:sldId id="574" r:id="rId33"/>
    <p:sldId id="329" r:id="rId34"/>
    <p:sldId id="330" r:id="rId35"/>
    <p:sldId id="331" r:id="rId36"/>
    <p:sldId id="575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735" autoAdjust="0"/>
    <p:restoredTop sz="94660"/>
  </p:normalViewPr>
  <p:slideViewPr>
    <p:cSldViewPr snapToGrid="0">
      <p:cViewPr>
        <p:scale>
          <a:sx n="67" d="100"/>
          <a:sy n="67" d="100"/>
        </p:scale>
        <p:origin x="884" y="5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4B1D5B-F5FC-40B4-BF4C-9A6ADC77563F}" type="datetimeFigureOut">
              <a:rPr lang="en-GB" smtClean="0"/>
              <a:t>14/06/2025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DD694B-E315-4184-BA10-6C64C705CE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09906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ar-J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CEA15A-2F93-4A36-BFAD-4BF2234E7B58}" type="slidenum">
              <a:rPr lang="ar-JO" smtClean="0"/>
              <a:t>1</a:t>
            </a:fld>
            <a:endParaRPr lang="ar-JO"/>
          </a:p>
        </p:txBody>
      </p:sp>
    </p:spTree>
    <p:extLst>
      <p:ext uri="{BB962C8B-B14F-4D97-AF65-F5344CB8AC3E}">
        <p14:creationId xmlns:p14="http://schemas.microsoft.com/office/powerpoint/2010/main" val="42352937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0936F7D-6F56-704D-9BC8-3507EAF35EBB}" type="slidenum">
              <a:rPr lang="en-US"/>
              <a:pPr/>
              <a:t>11</a:t>
            </a:fld>
            <a:endParaRPr lang="en-US"/>
          </a:p>
        </p:txBody>
      </p:sp>
      <p:sp>
        <p:nvSpPr>
          <p:cNvPr id="28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/>
              <a:t>Missing (unmatched) </a:t>
            </a:r>
            <a:r>
              <a:rPr lang="en-US"/>
              <a:t>key values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0936F7D-6F56-704D-9BC8-3507EAF35EBB}" type="slidenum">
              <a:rPr lang="en-US"/>
              <a:pPr/>
              <a:t>15</a:t>
            </a:fld>
            <a:endParaRPr lang="en-US"/>
          </a:p>
        </p:txBody>
      </p:sp>
      <p:sp>
        <p:nvSpPr>
          <p:cNvPr id="28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/>
              <a:t>Missing (unmatched) </a:t>
            </a:r>
            <a:r>
              <a:rPr lang="en-US"/>
              <a:t>key values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0936F7D-6F56-704D-9BC8-3507EAF35EBB}" type="slidenum">
              <a:rPr lang="en-US"/>
              <a:pPr/>
              <a:t>19</a:t>
            </a:fld>
            <a:endParaRPr lang="en-US"/>
          </a:p>
        </p:txBody>
      </p:sp>
      <p:sp>
        <p:nvSpPr>
          <p:cNvPr id="28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/>
              <a:t>Missing (unmatched) </a:t>
            </a:r>
            <a:r>
              <a:rPr lang="en-US"/>
              <a:t>key values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0936F7D-6F56-704D-9BC8-3507EAF35EBB}" type="slidenum">
              <a:rPr lang="en-US"/>
              <a:pPr/>
              <a:t>23</a:t>
            </a:fld>
            <a:endParaRPr lang="en-US"/>
          </a:p>
        </p:txBody>
      </p:sp>
      <p:sp>
        <p:nvSpPr>
          <p:cNvPr id="28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0936F7D-6F56-704D-9BC8-3507EAF35EBB}" type="slidenum">
              <a:rPr lang="en-US"/>
              <a:pPr/>
              <a:t>24</a:t>
            </a:fld>
            <a:endParaRPr lang="en-US"/>
          </a:p>
        </p:txBody>
      </p:sp>
      <p:sp>
        <p:nvSpPr>
          <p:cNvPr id="28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AC0B75-F917-9F91-BF89-71A89A08C0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0CC92F-8C8D-01FB-1033-7B461AB3AE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C0D87E-B6E5-3705-1E7C-3341AC9E49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B0F691-0AF3-42E0-8C7D-6ACCDA91103E}" type="datetimeFigureOut">
              <a:rPr lang="en-GB" smtClean="0"/>
              <a:t>14/06/2025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F274B9-E547-DC56-9B2A-711F848477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671FF6-6F4F-DFFA-F428-EE34ADF63B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5FE79-3170-4397-A03F-8B1BEB11B44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46597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842AF-3EBD-6A49-8FDB-981281E506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78BAED-3EA5-A5FD-65A1-6C02C6E2BA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5D483B-9830-2677-40B1-AA3477E192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B0F691-0AF3-42E0-8C7D-6ACCDA91103E}" type="datetimeFigureOut">
              <a:rPr lang="en-GB" smtClean="0"/>
              <a:t>14/06/2025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73BA96-74B3-581D-4B63-470F3E4A8E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CA443D-85DB-6F51-5872-87485159FB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5FE79-3170-4397-A03F-8B1BEB11B44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69788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476D651-CE1A-F096-6A98-1AE05F8B9EC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9EC46FB-A76C-A902-DFF4-E57F5C522C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6344E7-B420-F600-1D5C-D9B46450EA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B0F691-0AF3-42E0-8C7D-6ACCDA91103E}" type="datetimeFigureOut">
              <a:rPr lang="en-GB" smtClean="0"/>
              <a:t>14/06/2025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1DA87A-D2EC-EE2A-6A6A-047E74E8D6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ACF414-9696-4561-684D-849E9C54B8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5FE79-3170-4397-A03F-8B1BEB11B44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8071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40630-AB26-A629-7326-DC63C2A3C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2D5A28-E1F3-E9FA-286A-F5E052EF60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261C65-BB8D-5DFB-9D83-F161A5CF0D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B0F691-0AF3-42E0-8C7D-6ACCDA91103E}" type="datetimeFigureOut">
              <a:rPr lang="en-GB" smtClean="0"/>
              <a:t>14/06/2025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954937-6541-2011-7D0A-771B2EDF36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360078-05F6-7629-257F-C9C58B43F7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5FE79-3170-4397-A03F-8B1BEB11B44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32923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DD79C5-1827-3CEA-282E-E272DB269A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9B25BB-FDB2-318D-6CD4-8EBB4DCE5A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EE705C-377F-0769-032E-819C89C3D5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B0F691-0AF3-42E0-8C7D-6ACCDA91103E}" type="datetimeFigureOut">
              <a:rPr lang="en-GB" smtClean="0"/>
              <a:t>14/06/2025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2BD21C-B30F-499E-A4A5-1BE69E20B7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6FC801-E3F2-1279-E362-0E89AD9F8B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5FE79-3170-4397-A03F-8B1BEB11B44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09567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630F0-B34F-8D54-D539-EB73AED15D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B46FA0-484E-D544-5A1E-721D767DB5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BFBB4E-1E85-F573-2903-A8DFBB7EC7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37BC30-A88C-0ED2-AF0C-6E03E6F14F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B0F691-0AF3-42E0-8C7D-6ACCDA91103E}" type="datetimeFigureOut">
              <a:rPr lang="en-GB" smtClean="0"/>
              <a:t>14/06/2025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D10C85-2A79-96E5-F62E-7A6E8FF294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6923B6-283C-1577-806A-0A45A650DB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5FE79-3170-4397-A03F-8B1BEB11B44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1390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670E46-C9E4-0344-358D-09298EF4FD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6488F8-BDC3-1D5C-B1A5-99A119C8B0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9BDD37-4B67-8648-9D80-F947E669E7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808FC43-77C2-7D14-C270-8289D95E200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30B4B5D-F435-0D22-1AB5-4F6F9F74FE9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451ED5B-7D61-045B-FDB7-6A65C6B84E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B0F691-0AF3-42E0-8C7D-6ACCDA91103E}" type="datetimeFigureOut">
              <a:rPr lang="en-GB" smtClean="0"/>
              <a:t>14/06/2025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8655279-CDA5-8D2A-08C7-B01D4378B9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1C7E3EF-6F1E-0720-D1E7-233A248CE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5FE79-3170-4397-A03F-8B1BEB11B44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70258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B2433-38F8-A2D3-C923-62B955A4C9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DF817B-CA45-FD14-6460-B8E0F3F7CA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B0F691-0AF3-42E0-8C7D-6ACCDA91103E}" type="datetimeFigureOut">
              <a:rPr lang="en-GB" smtClean="0"/>
              <a:t>14/06/2025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344D4B-584F-5460-39A5-D422A6016C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E48A3C-6BD3-17A9-7408-C382D0166B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5FE79-3170-4397-A03F-8B1BEB11B44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045325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3C1624E-4EF8-EE98-8CFB-C657D033DC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B0F691-0AF3-42E0-8C7D-6ACCDA91103E}" type="datetimeFigureOut">
              <a:rPr lang="en-GB" smtClean="0"/>
              <a:t>14/06/2025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AD8A0E4-D678-2AEE-148D-DF61CD4001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D44033-F01B-98D9-E756-45CF09E5C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5FE79-3170-4397-A03F-8B1BEB11B44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80681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0F4A7F-B9C0-AB1B-7B7A-7F68E4BCF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51015C-1CA0-7100-D52D-9E5773FB9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E09D76-F227-1C6F-C8F1-C6C937A57E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FB3738-1144-0F91-EA0A-8D60283C85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B0F691-0AF3-42E0-8C7D-6ACCDA91103E}" type="datetimeFigureOut">
              <a:rPr lang="en-GB" smtClean="0"/>
              <a:t>14/06/2025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78D424-56AE-0FEE-484A-AEE5CB2045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0437F3-B944-DF5C-C097-247A081E08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5FE79-3170-4397-A03F-8B1BEB11B44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19666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768FE3-94DA-6DDD-B221-78B8CA6C3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DC30242-DEB4-D3B2-E4B1-460167D5BC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DF8701-DA18-C6D9-95B1-5AB21FD8C8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065100-BE08-182A-8469-4B85C2341D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B0F691-0AF3-42E0-8C7D-6ACCDA91103E}" type="datetimeFigureOut">
              <a:rPr lang="en-GB" smtClean="0"/>
              <a:t>14/06/2025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4D55EC-B46F-6562-D6E5-5DD4D30A06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E10338-2841-5B9D-8B7A-0B8820F9D5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5FE79-3170-4397-A03F-8B1BEB11B44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12590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4F42187-617C-83FC-4DC3-133BDE7263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0B3928-BC7C-532E-B8CB-5E500F43F7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FEC695-6D95-ACEE-5540-A907679369B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B0F691-0AF3-42E0-8C7D-6ACCDA91103E}" type="datetimeFigureOut">
              <a:rPr lang="en-GB" smtClean="0"/>
              <a:t>14/06/2025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EE29B1-16B3-18C5-E136-ADE475C4B0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81EBB3-7869-7980-0C6F-FA27DA9CA2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75FE79-3170-4397-A03F-8B1BEB11B44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17063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19387" y="3116327"/>
            <a:ext cx="8404860" cy="2616100"/>
          </a:xfrm>
          <a:prstGeom prst="rect">
            <a:avLst/>
          </a:prstGeom>
        </p:spPr>
        <p:txBody>
          <a:bodyPr vert="horz" wrap="square" lIns="0" tIns="57911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559"/>
              </a:spcBef>
            </a:pPr>
            <a:r>
              <a:rPr sz="6600" spc="-70" dirty="0"/>
              <a:t>SQL</a:t>
            </a:r>
            <a:r>
              <a:rPr sz="6600" spc="-235" dirty="0"/>
              <a:t> </a:t>
            </a:r>
            <a:r>
              <a:rPr sz="6600" spc="-85" dirty="0"/>
              <a:t>Joins</a:t>
            </a:r>
            <a:br>
              <a:rPr lang="en-US" sz="6600" spc="-85" dirty="0"/>
            </a:br>
            <a:r>
              <a:rPr lang="en-US" sz="6600" spc="-85" dirty="0"/>
              <a:t>Part 2 </a:t>
            </a:r>
            <a:endParaRPr sz="6600" dirty="0"/>
          </a:p>
        </p:txBody>
      </p:sp>
    </p:spTree>
    <p:extLst>
      <p:ext uri="{BB962C8B-B14F-4D97-AF65-F5344CB8AC3E}">
        <p14:creationId xmlns:p14="http://schemas.microsoft.com/office/powerpoint/2010/main" val="3763545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14587" y="485102"/>
            <a:ext cx="4638039" cy="6905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00" dirty="0"/>
              <a:t>L</a:t>
            </a:r>
            <a:r>
              <a:rPr spc="-105" dirty="0"/>
              <a:t>ef</a:t>
            </a:r>
            <a:r>
              <a:rPr dirty="0"/>
              <a:t>t</a:t>
            </a:r>
            <a:r>
              <a:rPr spc="-200" dirty="0"/>
              <a:t> </a:t>
            </a:r>
            <a:r>
              <a:rPr spc="-105" dirty="0"/>
              <a:t>Ou</a:t>
            </a:r>
            <a:r>
              <a:rPr spc="-140" dirty="0"/>
              <a:t>t</a:t>
            </a:r>
            <a:r>
              <a:rPr spc="-105" dirty="0"/>
              <a:t>e</a:t>
            </a:r>
            <a:r>
              <a:rPr dirty="0"/>
              <a:t>r</a:t>
            </a:r>
            <a:r>
              <a:rPr spc="-204" dirty="0"/>
              <a:t> </a:t>
            </a:r>
            <a:r>
              <a:rPr spc="-105" dirty="0"/>
              <a:t>Jo</a:t>
            </a:r>
            <a:r>
              <a:rPr spc="-110" dirty="0"/>
              <a:t>i</a:t>
            </a:r>
            <a:r>
              <a:rPr dirty="0"/>
              <a:t>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68587" y="5192267"/>
            <a:ext cx="9548707" cy="13183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0"/>
              </a:spcBef>
              <a:buClr>
                <a:srgbClr val="A9A47B"/>
              </a:buClr>
              <a:buFont typeface="Arial"/>
              <a:buChar char="•"/>
              <a:tabLst>
                <a:tab pos="241300" algn="l"/>
              </a:tabLst>
            </a:pPr>
            <a:r>
              <a:rPr sz="2800" spc="-10" dirty="0">
                <a:solidFill>
                  <a:srgbClr val="00B0F0"/>
                </a:solidFill>
                <a:latin typeface="Calibri"/>
                <a:cs typeface="Calibri"/>
              </a:rPr>
              <a:t>SELECT</a:t>
            </a:r>
            <a:r>
              <a:rPr sz="2800" spc="-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2E2B1F"/>
                </a:solidFill>
                <a:latin typeface="Calibri"/>
                <a:cs typeface="Calibri"/>
              </a:rPr>
              <a:t>* </a:t>
            </a:r>
            <a:endParaRPr lang="ar-JO" sz="2800" dirty="0">
              <a:solidFill>
                <a:srgbClr val="2E2B1F"/>
              </a:solidFill>
              <a:latin typeface="Calibri"/>
              <a:cs typeface="Calibri"/>
            </a:endParaRPr>
          </a:p>
          <a:p>
            <a:pPr marL="241300" marR="5080" indent="-228600">
              <a:lnSpc>
                <a:spcPct val="100000"/>
              </a:lnSpc>
              <a:spcBef>
                <a:spcPts val="100"/>
              </a:spcBef>
              <a:buClr>
                <a:srgbClr val="A9A47B"/>
              </a:buClr>
              <a:buFont typeface="Arial"/>
              <a:buChar char="•"/>
              <a:tabLst>
                <a:tab pos="241300" algn="l"/>
              </a:tabLst>
            </a:pPr>
            <a:r>
              <a:rPr sz="2800" spc="-10" dirty="0">
                <a:solidFill>
                  <a:srgbClr val="00B0F0"/>
                </a:solidFill>
                <a:latin typeface="Calibri"/>
                <a:cs typeface="Calibri"/>
              </a:rPr>
              <a:t>FROM</a:t>
            </a:r>
            <a:r>
              <a:rPr sz="2800" spc="15" dirty="0">
                <a:solidFill>
                  <a:srgbClr val="00B0F0"/>
                </a:solidFill>
                <a:latin typeface="Calibri"/>
                <a:cs typeface="Calibri"/>
              </a:rPr>
              <a:t> </a:t>
            </a:r>
            <a:r>
              <a:rPr sz="2800" spc="-40" dirty="0">
                <a:solidFill>
                  <a:srgbClr val="2E2B1F"/>
                </a:solidFill>
                <a:latin typeface="Calibri"/>
                <a:cs typeface="Calibri"/>
              </a:rPr>
              <a:t>TableA</a:t>
            </a:r>
            <a:r>
              <a:rPr sz="2800" spc="-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00B0F0"/>
                </a:solidFill>
                <a:latin typeface="Calibri"/>
                <a:cs typeface="Calibri"/>
              </a:rPr>
              <a:t>LEFT</a:t>
            </a:r>
            <a:r>
              <a:rPr sz="2800" dirty="0">
                <a:solidFill>
                  <a:srgbClr val="00B0F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00B0F0"/>
                </a:solidFill>
                <a:latin typeface="Calibri"/>
                <a:cs typeface="Calibri"/>
              </a:rPr>
              <a:t>OUTER </a:t>
            </a:r>
            <a:r>
              <a:rPr sz="2800" dirty="0">
                <a:solidFill>
                  <a:srgbClr val="00B0F0"/>
                </a:solidFill>
                <a:latin typeface="Calibri"/>
                <a:cs typeface="Calibri"/>
              </a:rPr>
              <a:t>JOIN</a:t>
            </a:r>
            <a:r>
              <a:rPr sz="2800" spc="-15" dirty="0">
                <a:solidFill>
                  <a:srgbClr val="00B0F0"/>
                </a:solidFill>
                <a:latin typeface="Calibri"/>
                <a:cs typeface="Calibri"/>
              </a:rPr>
              <a:t> </a:t>
            </a:r>
            <a:r>
              <a:rPr sz="2800" spc="-40" dirty="0" err="1">
                <a:solidFill>
                  <a:srgbClr val="2E2B1F"/>
                </a:solidFill>
                <a:latin typeface="Calibri"/>
                <a:cs typeface="Calibri"/>
              </a:rPr>
              <a:t>TableB</a:t>
            </a:r>
            <a:r>
              <a:rPr sz="28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800" spc="-62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endParaRPr lang="ar-JO" sz="2800" spc="-620" dirty="0">
              <a:solidFill>
                <a:srgbClr val="2E2B1F"/>
              </a:solidFill>
              <a:latin typeface="Calibri"/>
              <a:cs typeface="Calibri"/>
            </a:endParaRPr>
          </a:p>
          <a:p>
            <a:pPr marL="241300" marR="5080" indent="-228600">
              <a:lnSpc>
                <a:spcPct val="100000"/>
              </a:lnSpc>
              <a:spcBef>
                <a:spcPts val="100"/>
              </a:spcBef>
              <a:buClr>
                <a:srgbClr val="A9A47B"/>
              </a:buClr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00B0F0"/>
                </a:solidFill>
                <a:latin typeface="Calibri"/>
                <a:cs typeface="Calibri"/>
              </a:rPr>
              <a:t>ON</a:t>
            </a:r>
            <a:r>
              <a:rPr sz="280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800" spc="-25" dirty="0">
                <a:solidFill>
                  <a:srgbClr val="2E2B1F"/>
                </a:solidFill>
                <a:latin typeface="Calibri"/>
                <a:cs typeface="Calibri"/>
              </a:rPr>
              <a:t>TableA.PK</a:t>
            </a:r>
            <a:r>
              <a:rPr sz="2800" dirty="0">
                <a:solidFill>
                  <a:srgbClr val="2E2B1F"/>
                </a:solidFill>
                <a:latin typeface="Calibri"/>
                <a:cs typeface="Calibri"/>
              </a:rPr>
              <a:t> =</a:t>
            </a:r>
            <a:r>
              <a:rPr sz="2800" spc="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800" spc="-25" dirty="0">
                <a:solidFill>
                  <a:srgbClr val="2E2B1F"/>
                </a:solidFill>
                <a:latin typeface="Calibri"/>
                <a:cs typeface="Calibri"/>
              </a:rPr>
              <a:t>TableB.PK</a:t>
            </a:r>
            <a:endParaRPr sz="2800" dirty="0">
              <a:latin typeface="Calibri"/>
              <a:cs typeface="Calibri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6087461"/>
              </p:ext>
            </p:extLst>
          </p:nvPr>
        </p:nvGraphicFramePr>
        <p:xfrm>
          <a:off x="804334" y="1365250"/>
          <a:ext cx="9457268" cy="323072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643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643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643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6431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69122">
                <a:tc>
                  <a:txBody>
                    <a:bodyPr/>
                    <a:lstStyle/>
                    <a:p>
                      <a:pPr marL="91440" marR="112585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b="1" spc="-14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ableA  </a:t>
                      </a:r>
                      <a:r>
                        <a:rPr sz="1800" b="1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Value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A9A47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2050">
                        <a:latin typeface="Times New Roman"/>
                        <a:cs typeface="Times New Roman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PK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63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A9A47B"/>
                    </a:solidFill>
                  </a:tcPr>
                </a:tc>
                <a:tc>
                  <a:txBody>
                    <a:bodyPr/>
                    <a:lstStyle/>
                    <a:p>
                      <a:pPr marL="91440" marR="113601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b="1" spc="-14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ableB  PK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A9A47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2050">
                        <a:latin typeface="Times New Roman"/>
                        <a:cs typeface="Times New Roman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sz="1800" b="1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Value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63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A9A4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0057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2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FOX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1E0D6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1E0D6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1E0D6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2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TROT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1E0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9492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1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COP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0EFEB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0EFEB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0EFEB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CAR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0EF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9492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3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TAXI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1E0D6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1E0D6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1E0D6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CAB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1E0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9492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1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LINCOLN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0EFEB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4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0EFEB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NULL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0EFEB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NULL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0EF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0057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1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ARIZONA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1E0D6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1E0D6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NULL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1E0D6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NULL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1E0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9492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2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WASHINGTON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0EFEB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6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0EFEB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6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0EFEB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MONUMENT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0EF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0057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spc="-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DELL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1E0D6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7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1E0D6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7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1E0D6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PC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1E0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29492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spc="-1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LUCENT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0EFEB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spc="-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10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0EFEB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NULL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0EFEB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NULL</a:t>
                      </a:r>
                      <a:endParaRPr sz="1800" dirty="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0EF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330957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Rectangle 2"/>
          <p:cNvSpPr>
            <a:spLocks noGrp="1" noChangeArrowheads="1"/>
          </p:cNvSpPr>
          <p:nvPr>
            <p:ph type="title"/>
          </p:nvPr>
        </p:nvSpPr>
        <p:spPr>
          <a:xfrm>
            <a:off x="2269106" y="69120"/>
            <a:ext cx="7751622" cy="835006"/>
          </a:xfrm>
          <a:noFill/>
        </p:spPr>
        <p:txBody>
          <a:bodyPr/>
          <a:lstStyle/>
          <a:p>
            <a:r>
              <a:rPr lang="en-US" dirty="0"/>
              <a:t>SQL Joins…</a:t>
            </a:r>
            <a:r>
              <a:rPr lang="en-US" dirty="0">
                <a:solidFill>
                  <a:schemeClr val="accent1"/>
                </a:solidFill>
              </a:rPr>
              <a:t>Example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idx="1"/>
          </p:nvPr>
        </p:nvSpPr>
        <p:spPr>
          <a:xfrm>
            <a:off x="1981200" y="904127"/>
            <a:ext cx="8399124" cy="5662274"/>
          </a:xfrm>
          <a:noFill/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Lucida Console" charset="0"/>
              </a:rPr>
              <a:t>SELECT S.name, </a:t>
            </a:r>
            <a:r>
              <a:rPr lang="en-US" sz="2400" dirty="0" err="1">
                <a:latin typeface="Lucida Console" charset="0"/>
              </a:rPr>
              <a:t>E.classid</a:t>
            </a:r>
            <a:endParaRPr lang="en-US" sz="2400" dirty="0">
              <a:latin typeface="Lucida Console" charset="0"/>
            </a:endParaRPr>
          </a:p>
          <a:p>
            <a:pPr marL="0" indent="0">
              <a:buNone/>
            </a:pPr>
            <a:r>
              <a:rPr lang="en-US" sz="2400" dirty="0">
                <a:latin typeface="Lucida Console" charset="0"/>
              </a:rPr>
              <a:t> FROM </a:t>
            </a:r>
            <a:r>
              <a:rPr lang="en-US" sz="2400" dirty="0">
                <a:solidFill>
                  <a:srgbClr val="FF0000"/>
                </a:solidFill>
                <a:latin typeface="Lucida Console" charset="0"/>
              </a:rPr>
              <a:t>Students S LEFT OUTER JOIN Enrolled E</a:t>
            </a:r>
          </a:p>
          <a:p>
            <a:pPr marL="0" indent="0">
              <a:buNone/>
            </a:pPr>
            <a:r>
              <a:rPr lang="en-US" sz="2400" dirty="0">
                <a:latin typeface="Lucida Console" charset="0"/>
              </a:rPr>
              <a:t> ON </a:t>
            </a:r>
            <a:r>
              <a:rPr lang="en-US" sz="2400" dirty="0" err="1">
                <a:latin typeface="Lucida Console" charset="0"/>
              </a:rPr>
              <a:t>S.sid</a:t>
            </a:r>
            <a:r>
              <a:rPr lang="en-US" sz="2400" dirty="0">
                <a:latin typeface="Lucida Console" charset="0"/>
              </a:rPr>
              <a:t>=</a:t>
            </a:r>
            <a:r>
              <a:rPr lang="en-US" sz="2400" dirty="0" err="1">
                <a:latin typeface="Lucida Console" charset="0"/>
              </a:rPr>
              <a:t>E.sid</a:t>
            </a:r>
            <a:endParaRPr lang="en-US" dirty="0"/>
          </a:p>
        </p:txBody>
      </p:sp>
      <p:sp>
        <p:nvSpPr>
          <p:cNvPr id="27650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2726306" y="3530958"/>
            <a:ext cx="2133600" cy="365125"/>
          </a:xfrm>
          <a:noFill/>
        </p:spPr>
        <p:txBody>
          <a:bodyPr/>
          <a:lstStyle/>
          <a:p>
            <a:endParaRPr lang="en-US"/>
          </a:p>
          <a:p>
            <a:endParaRPr lang="en-US">
              <a:solidFill>
                <a:schemeClr val="tx2"/>
              </a:solidFill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69107" y="2453198"/>
          <a:ext cx="3184137" cy="1584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628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212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S.name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7D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 err="1"/>
                        <a:t>S.sid</a:t>
                      </a:r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7D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Jones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11111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Smith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22222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Brown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7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33333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6551892" y="2409537"/>
          <a:ext cx="3184137" cy="1981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628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212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 err="1"/>
                        <a:t>E.sid</a:t>
                      </a:r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7D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 err="1"/>
                        <a:t>E.classid</a:t>
                      </a:r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7D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11111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History105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11111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DataScience194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22222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French150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44444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7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English10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2269107" y="4390737"/>
          <a:ext cx="3184137" cy="1981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628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212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S.name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7D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 err="1"/>
                        <a:t>E.classid</a:t>
                      </a:r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7D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Jones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History105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Jones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DataScience194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Smith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French150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Brown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7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NULL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6074670" y="2409538"/>
            <a:ext cx="3850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881263" y="2409538"/>
            <a:ext cx="3786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16913161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C5B3372-E277-BEF9-4AE8-EF409039AA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390" y="190969"/>
            <a:ext cx="10350707" cy="5827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2189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14587" y="485102"/>
            <a:ext cx="5097780" cy="6905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10" dirty="0"/>
              <a:t>Ri</a:t>
            </a:r>
            <a:r>
              <a:rPr spc="-135" dirty="0"/>
              <a:t>g</a:t>
            </a:r>
            <a:r>
              <a:rPr spc="-105" dirty="0"/>
              <a:t>h</a:t>
            </a:r>
            <a:r>
              <a:rPr dirty="0"/>
              <a:t>t</a:t>
            </a:r>
            <a:r>
              <a:rPr spc="-185" dirty="0"/>
              <a:t> </a:t>
            </a:r>
            <a:r>
              <a:rPr spc="-105" dirty="0"/>
              <a:t>Ou</a:t>
            </a:r>
            <a:r>
              <a:rPr spc="-140" dirty="0"/>
              <a:t>t</a:t>
            </a:r>
            <a:r>
              <a:rPr spc="-105" dirty="0"/>
              <a:t>e</a:t>
            </a:r>
            <a:r>
              <a:rPr dirty="0"/>
              <a:t>r</a:t>
            </a:r>
            <a:r>
              <a:rPr spc="-204" dirty="0"/>
              <a:t> </a:t>
            </a:r>
            <a:r>
              <a:rPr spc="-105" dirty="0"/>
              <a:t>Jo</a:t>
            </a:r>
            <a:r>
              <a:rPr spc="-110" dirty="0"/>
              <a:t>i</a:t>
            </a:r>
            <a:r>
              <a:rPr dirty="0"/>
              <a:t>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66987" y="1546605"/>
            <a:ext cx="4382347" cy="30290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0"/>
              </a:spcBef>
              <a:buClr>
                <a:srgbClr val="A9A47B"/>
              </a:buClr>
              <a:buFont typeface="Arial"/>
              <a:buChar char="•"/>
              <a:tabLst>
                <a:tab pos="241300" algn="l"/>
              </a:tabLst>
            </a:pPr>
            <a:r>
              <a:rPr sz="2800" spc="-10" dirty="0">
                <a:solidFill>
                  <a:srgbClr val="2E2B1F"/>
                </a:solidFill>
                <a:latin typeface="Calibri"/>
                <a:cs typeface="Calibri"/>
              </a:rPr>
              <a:t>Right</a:t>
            </a:r>
            <a:r>
              <a:rPr sz="2800" spc="-1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2E2B1F"/>
                </a:solidFill>
                <a:latin typeface="Calibri"/>
                <a:cs typeface="Calibri"/>
              </a:rPr>
              <a:t>outer</a:t>
            </a:r>
            <a:r>
              <a:rPr sz="2800" spc="-5" dirty="0">
                <a:solidFill>
                  <a:srgbClr val="2E2B1F"/>
                </a:solidFill>
                <a:latin typeface="Calibri"/>
                <a:cs typeface="Calibri"/>
              </a:rPr>
              <a:t> join </a:t>
            </a:r>
            <a:r>
              <a:rPr sz="280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2E2B1F"/>
                </a:solidFill>
                <a:latin typeface="Calibri"/>
                <a:cs typeface="Calibri"/>
              </a:rPr>
              <a:t>produces </a:t>
            </a:r>
            <a:r>
              <a:rPr sz="2800" dirty="0">
                <a:solidFill>
                  <a:srgbClr val="2E2B1F"/>
                </a:solidFill>
                <a:latin typeface="Calibri"/>
                <a:cs typeface="Calibri"/>
              </a:rPr>
              <a:t>a </a:t>
            </a:r>
            <a:r>
              <a:rPr sz="2800" spc="-15" dirty="0">
                <a:solidFill>
                  <a:srgbClr val="2E2B1F"/>
                </a:solidFill>
                <a:latin typeface="Calibri"/>
                <a:cs typeface="Calibri"/>
              </a:rPr>
              <a:t>complete </a:t>
            </a:r>
            <a:r>
              <a:rPr sz="2800" spc="-62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2E2B1F"/>
                </a:solidFill>
                <a:latin typeface="Calibri"/>
                <a:cs typeface="Calibri"/>
              </a:rPr>
              <a:t>set </a:t>
            </a:r>
            <a:r>
              <a:rPr sz="2800" spc="-5" dirty="0">
                <a:solidFill>
                  <a:srgbClr val="2E2B1F"/>
                </a:solidFill>
                <a:latin typeface="Calibri"/>
                <a:cs typeface="Calibri"/>
              </a:rPr>
              <a:t>of</a:t>
            </a:r>
            <a:r>
              <a:rPr sz="2800" spc="-1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2E2B1F"/>
                </a:solidFill>
                <a:latin typeface="Calibri"/>
                <a:cs typeface="Calibri"/>
              </a:rPr>
              <a:t>records</a:t>
            </a:r>
            <a:r>
              <a:rPr sz="2800" spc="-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2E2B1F"/>
                </a:solidFill>
                <a:latin typeface="Calibri"/>
                <a:cs typeface="Calibri"/>
              </a:rPr>
              <a:t>from </a:t>
            </a:r>
            <a:r>
              <a:rPr sz="2800" spc="-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800" spc="-45" dirty="0">
                <a:solidFill>
                  <a:srgbClr val="2E2B1F"/>
                </a:solidFill>
                <a:latin typeface="Calibri"/>
                <a:cs typeface="Calibri"/>
              </a:rPr>
              <a:t>Table</a:t>
            </a:r>
            <a:r>
              <a:rPr sz="2800" spc="-2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2E2B1F"/>
                </a:solidFill>
                <a:latin typeface="Calibri"/>
                <a:cs typeface="Calibri"/>
              </a:rPr>
              <a:t>B,</a:t>
            </a:r>
            <a:r>
              <a:rPr sz="2800" spc="-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2E2B1F"/>
                </a:solidFill>
                <a:latin typeface="Calibri"/>
                <a:cs typeface="Calibri"/>
              </a:rPr>
              <a:t>with</a:t>
            </a:r>
            <a:r>
              <a:rPr sz="2800" spc="-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2E2B1F"/>
                </a:solidFill>
                <a:latin typeface="Calibri"/>
                <a:cs typeface="Calibri"/>
              </a:rPr>
              <a:t>the </a:t>
            </a:r>
            <a:r>
              <a:rPr sz="2800" spc="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2E2B1F"/>
                </a:solidFill>
                <a:latin typeface="Calibri"/>
                <a:cs typeface="Calibri"/>
              </a:rPr>
              <a:t>matching </a:t>
            </a:r>
            <a:r>
              <a:rPr sz="2800" spc="-20" dirty="0">
                <a:solidFill>
                  <a:srgbClr val="2E2B1F"/>
                </a:solidFill>
                <a:latin typeface="Calibri"/>
                <a:cs typeface="Calibri"/>
              </a:rPr>
              <a:t>records </a:t>
            </a:r>
            <a:r>
              <a:rPr sz="2800" spc="-1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2E2B1F"/>
                </a:solidFill>
                <a:latin typeface="Calibri"/>
                <a:cs typeface="Calibri"/>
              </a:rPr>
              <a:t>(where </a:t>
            </a:r>
            <a:r>
              <a:rPr sz="2800" spc="-15" dirty="0">
                <a:solidFill>
                  <a:srgbClr val="2E2B1F"/>
                </a:solidFill>
                <a:latin typeface="Calibri"/>
                <a:cs typeface="Calibri"/>
              </a:rPr>
              <a:t>available) </a:t>
            </a:r>
            <a:r>
              <a:rPr sz="2800" dirty="0">
                <a:solidFill>
                  <a:srgbClr val="2E2B1F"/>
                </a:solidFill>
                <a:latin typeface="Calibri"/>
                <a:cs typeface="Calibri"/>
              </a:rPr>
              <a:t>in </a:t>
            </a:r>
            <a:r>
              <a:rPr sz="2800" spc="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800" spc="-45" dirty="0">
                <a:solidFill>
                  <a:srgbClr val="2E2B1F"/>
                </a:solidFill>
                <a:latin typeface="Calibri"/>
                <a:cs typeface="Calibri"/>
              </a:rPr>
              <a:t>Table</a:t>
            </a:r>
            <a:r>
              <a:rPr sz="2800" spc="-3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800" spc="5" dirty="0">
                <a:solidFill>
                  <a:srgbClr val="2E2B1F"/>
                </a:solidFill>
                <a:latin typeface="Calibri"/>
                <a:cs typeface="Calibri"/>
              </a:rPr>
              <a:t>A.</a:t>
            </a:r>
            <a:r>
              <a:rPr sz="2800" dirty="0">
                <a:solidFill>
                  <a:srgbClr val="2E2B1F"/>
                </a:solidFill>
                <a:latin typeface="Calibri"/>
                <a:cs typeface="Calibri"/>
              </a:rPr>
              <a:t> If</a:t>
            </a:r>
            <a:r>
              <a:rPr sz="2800" spc="-3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2E2B1F"/>
                </a:solidFill>
                <a:latin typeface="Calibri"/>
                <a:cs typeface="Calibri"/>
              </a:rPr>
              <a:t>there</a:t>
            </a:r>
            <a:r>
              <a:rPr sz="2800" spc="-1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2E2B1F"/>
                </a:solidFill>
                <a:latin typeface="Calibri"/>
                <a:cs typeface="Calibri"/>
              </a:rPr>
              <a:t>is</a:t>
            </a:r>
            <a:r>
              <a:rPr sz="2800" spc="-1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2E2B1F"/>
                </a:solidFill>
                <a:latin typeface="Calibri"/>
                <a:cs typeface="Calibri"/>
              </a:rPr>
              <a:t>no </a:t>
            </a:r>
            <a:r>
              <a:rPr sz="2800" spc="-62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2E2B1F"/>
                </a:solidFill>
                <a:latin typeface="Calibri"/>
                <a:cs typeface="Calibri"/>
              </a:rPr>
              <a:t>match, </a:t>
            </a:r>
            <a:r>
              <a:rPr sz="2800" dirty="0">
                <a:solidFill>
                  <a:srgbClr val="2E2B1F"/>
                </a:solidFill>
                <a:latin typeface="Calibri"/>
                <a:cs typeface="Calibri"/>
              </a:rPr>
              <a:t>the </a:t>
            </a:r>
            <a:r>
              <a:rPr sz="2800" spc="-10" dirty="0">
                <a:solidFill>
                  <a:srgbClr val="2E2B1F"/>
                </a:solidFill>
                <a:latin typeface="Calibri"/>
                <a:cs typeface="Calibri"/>
              </a:rPr>
              <a:t>left </a:t>
            </a:r>
            <a:r>
              <a:rPr sz="2800" spc="-5" dirty="0">
                <a:solidFill>
                  <a:srgbClr val="2E2B1F"/>
                </a:solidFill>
                <a:latin typeface="Calibri"/>
                <a:cs typeface="Calibri"/>
              </a:rPr>
              <a:t>side </a:t>
            </a:r>
            <a:r>
              <a:rPr sz="2800" dirty="0">
                <a:solidFill>
                  <a:srgbClr val="2E2B1F"/>
                </a:solidFill>
                <a:latin typeface="Calibri"/>
                <a:cs typeface="Calibri"/>
              </a:rPr>
              <a:t> will</a:t>
            </a:r>
            <a:r>
              <a:rPr sz="2800" spc="-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2E2B1F"/>
                </a:solidFill>
                <a:latin typeface="Calibri"/>
                <a:cs typeface="Calibri"/>
              </a:rPr>
              <a:t>contain</a:t>
            </a:r>
            <a:r>
              <a:rPr sz="280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2E2B1F"/>
                </a:solidFill>
                <a:latin typeface="Calibri"/>
                <a:cs typeface="Calibri"/>
              </a:rPr>
              <a:t>null.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92800" y="2598039"/>
            <a:ext cx="4876800" cy="246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8176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14587" y="485102"/>
            <a:ext cx="5097780" cy="6905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10" dirty="0"/>
              <a:t>Ri</a:t>
            </a:r>
            <a:r>
              <a:rPr spc="-135" dirty="0"/>
              <a:t>g</a:t>
            </a:r>
            <a:r>
              <a:rPr spc="-105" dirty="0"/>
              <a:t>h</a:t>
            </a:r>
            <a:r>
              <a:rPr dirty="0"/>
              <a:t>t</a:t>
            </a:r>
            <a:r>
              <a:rPr spc="-185" dirty="0"/>
              <a:t> </a:t>
            </a:r>
            <a:r>
              <a:rPr spc="-105" dirty="0"/>
              <a:t>Ou</a:t>
            </a:r>
            <a:r>
              <a:rPr spc="-140" dirty="0"/>
              <a:t>t</a:t>
            </a:r>
            <a:r>
              <a:rPr spc="-105" dirty="0"/>
              <a:t>e</a:t>
            </a:r>
            <a:r>
              <a:rPr dirty="0"/>
              <a:t>r</a:t>
            </a:r>
            <a:r>
              <a:rPr spc="-204" dirty="0"/>
              <a:t> </a:t>
            </a:r>
            <a:r>
              <a:rPr spc="-105" dirty="0"/>
              <a:t>Jo</a:t>
            </a:r>
            <a:r>
              <a:rPr spc="-110" dirty="0"/>
              <a:t>i</a:t>
            </a:r>
            <a:r>
              <a:rPr dirty="0"/>
              <a:t>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68587" y="5147340"/>
            <a:ext cx="8683413" cy="13183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0"/>
              </a:spcBef>
              <a:buClr>
                <a:srgbClr val="A9A47B"/>
              </a:buClr>
              <a:buFont typeface="Arial"/>
              <a:buChar char="•"/>
              <a:tabLst>
                <a:tab pos="241300" algn="l"/>
              </a:tabLst>
            </a:pPr>
            <a:r>
              <a:rPr sz="2800" spc="-10" dirty="0">
                <a:solidFill>
                  <a:srgbClr val="00B0F0"/>
                </a:solidFill>
                <a:latin typeface="Calibri"/>
                <a:cs typeface="Calibri"/>
              </a:rPr>
              <a:t>SELECT</a:t>
            </a:r>
            <a:r>
              <a:rPr sz="2800" spc="-15" dirty="0">
                <a:solidFill>
                  <a:srgbClr val="00B0F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2E2B1F"/>
                </a:solidFill>
                <a:latin typeface="Calibri"/>
                <a:cs typeface="Calibri"/>
              </a:rPr>
              <a:t>*</a:t>
            </a:r>
            <a:r>
              <a:rPr sz="2800" spc="-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endParaRPr lang="ar-JO" sz="2800" spc="-5" dirty="0">
              <a:solidFill>
                <a:srgbClr val="2E2B1F"/>
              </a:solidFill>
              <a:latin typeface="Calibri"/>
              <a:cs typeface="Calibri"/>
            </a:endParaRPr>
          </a:p>
          <a:p>
            <a:pPr marL="241300" marR="5080" indent="-228600">
              <a:lnSpc>
                <a:spcPct val="100000"/>
              </a:lnSpc>
              <a:spcBef>
                <a:spcPts val="100"/>
              </a:spcBef>
              <a:buClr>
                <a:srgbClr val="A9A47B"/>
              </a:buClr>
              <a:buFont typeface="Arial"/>
              <a:buChar char="•"/>
              <a:tabLst>
                <a:tab pos="241300" algn="l"/>
              </a:tabLst>
            </a:pPr>
            <a:r>
              <a:rPr sz="2800" spc="-10" dirty="0">
                <a:solidFill>
                  <a:srgbClr val="00B0F0"/>
                </a:solidFill>
                <a:latin typeface="Calibri"/>
                <a:cs typeface="Calibri"/>
              </a:rPr>
              <a:t>FROM</a:t>
            </a:r>
            <a:r>
              <a:rPr sz="2800" spc="10" dirty="0">
                <a:solidFill>
                  <a:srgbClr val="00B0F0"/>
                </a:solidFill>
                <a:latin typeface="Calibri"/>
                <a:cs typeface="Calibri"/>
              </a:rPr>
              <a:t> </a:t>
            </a:r>
            <a:r>
              <a:rPr sz="2800" spc="-40" dirty="0">
                <a:solidFill>
                  <a:srgbClr val="2E2B1F"/>
                </a:solidFill>
                <a:latin typeface="Calibri"/>
                <a:cs typeface="Calibri"/>
              </a:rPr>
              <a:t>TableA</a:t>
            </a:r>
            <a:r>
              <a:rPr sz="2800" spc="-1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00B0F0"/>
                </a:solidFill>
                <a:latin typeface="Calibri"/>
                <a:cs typeface="Calibri"/>
              </a:rPr>
              <a:t>RIGHT</a:t>
            </a:r>
            <a:r>
              <a:rPr sz="2800" spc="-10" dirty="0">
                <a:solidFill>
                  <a:srgbClr val="00B0F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00B0F0"/>
                </a:solidFill>
                <a:latin typeface="Calibri"/>
                <a:cs typeface="Calibri"/>
              </a:rPr>
              <a:t>OUTER</a:t>
            </a:r>
            <a:r>
              <a:rPr sz="2800" spc="-10" dirty="0">
                <a:solidFill>
                  <a:srgbClr val="00B0F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00B0F0"/>
                </a:solidFill>
                <a:latin typeface="Calibri"/>
                <a:cs typeface="Calibri"/>
              </a:rPr>
              <a:t>JOIN </a:t>
            </a:r>
            <a:r>
              <a:rPr sz="2800" spc="-620" dirty="0">
                <a:solidFill>
                  <a:srgbClr val="00B0F0"/>
                </a:solidFill>
                <a:latin typeface="Calibri"/>
                <a:cs typeface="Calibri"/>
              </a:rPr>
              <a:t> </a:t>
            </a:r>
            <a:r>
              <a:rPr sz="2800" spc="-40" dirty="0" err="1">
                <a:solidFill>
                  <a:srgbClr val="2E2B1F"/>
                </a:solidFill>
                <a:latin typeface="Calibri"/>
                <a:cs typeface="Calibri"/>
              </a:rPr>
              <a:t>TableB</a:t>
            </a:r>
            <a:endParaRPr lang="ar-JO" sz="2800" spc="-40" dirty="0">
              <a:solidFill>
                <a:srgbClr val="2E2B1F"/>
              </a:solidFill>
              <a:latin typeface="Calibri"/>
              <a:cs typeface="Calibri"/>
            </a:endParaRPr>
          </a:p>
          <a:p>
            <a:pPr marL="241300" marR="5080" indent="-228600">
              <a:lnSpc>
                <a:spcPct val="100000"/>
              </a:lnSpc>
              <a:spcBef>
                <a:spcPts val="100"/>
              </a:spcBef>
              <a:buClr>
                <a:srgbClr val="A9A47B"/>
              </a:buClr>
              <a:buFont typeface="Arial"/>
              <a:buChar char="•"/>
              <a:tabLst>
                <a:tab pos="241300" algn="l"/>
              </a:tabLst>
            </a:pPr>
            <a:r>
              <a:rPr sz="2800" spc="-2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00B0F0"/>
                </a:solidFill>
                <a:latin typeface="Calibri"/>
                <a:cs typeface="Calibri"/>
              </a:rPr>
              <a:t>ON</a:t>
            </a:r>
            <a:r>
              <a:rPr sz="2800" spc="5" dirty="0">
                <a:solidFill>
                  <a:srgbClr val="00B0F0"/>
                </a:solidFill>
                <a:latin typeface="Calibri"/>
                <a:cs typeface="Calibri"/>
              </a:rPr>
              <a:t> </a:t>
            </a:r>
            <a:r>
              <a:rPr sz="2800" spc="-25" dirty="0">
                <a:solidFill>
                  <a:srgbClr val="2E2B1F"/>
                </a:solidFill>
                <a:latin typeface="Calibri"/>
                <a:cs typeface="Calibri"/>
              </a:rPr>
              <a:t>TableA.PK</a:t>
            </a:r>
            <a:r>
              <a:rPr sz="2800" dirty="0">
                <a:solidFill>
                  <a:srgbClr val="2E2B1F"/>
                </a:solidFill>
                <a:latin typeface="Calibri"/>
                <a:cs typeface="Calibri"/>
              </a:rPr>
              <a:t> =</a:t>
            </a:r>
            <a:r>
              <a:rPr sz="2800" spc="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800" spc="-25" dirty="0">
                <a:solidFill>
                  <a:srgbClr val="2E2B1F"/>
                </a:solidFill>
                <a:latin typeface="Calibri"/>
                <a:cs typeface="Calibri"/>
              </a:rPr>
              <a:t>TableB.PK</a:t>
            </a:r>
            <a:endParaRPr sz="2800" dirty="0">
              <a:latin typeface="Calibri"/>
              <a:cs typeface="Calibri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4589220"/>
              </p:ext>
            </p:extLst>
          </p:nvPr>
        </p:nvGraphicFramePr>
        <p:xfrm>
          <a:off x="1219197" y="1365250"/>
          <a:ext cx="9662734" cy="32933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5062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54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8548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8548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82646">
                <a:tc>
                  <a:txBody>
                    <a:bodyPr/>
                    <a:lstStyle/>
                    <a:p>
                      <a:pPr marL="91440" marR="112585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b="1" spc="-14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ableA  </a:t>
                      </a:r>
                      <a:r>
                        <a:rPr sz="1800" b="1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Value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A9A47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2050">
                        <a:latin typeface="Times New Roman"/>
                        <a:cs typeface="Times New Roman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PK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63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A9A47B"/>
                    </a:solidFill>
                  </a:tcPr>
                </a:tc>
                <a:tc>
                  <a:txBody>
                    <a:bodyPr/>
                    <a:lstStyle/>
                    <a:p>
                      <a:pPr marL="91440" marR="113601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b="1" spc="-14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ableB  PK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A9A47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2050">
                        <a:latin typeface="Times New Roman"/>
                        <a:cs typeface="Times New Roman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sz="1800" b="1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Value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63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A9A4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790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2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FOX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1E0D6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1E0D6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1E0D6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2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TROT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1E0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7321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1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COP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0EFEB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0EFEB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0EFEB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CAR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0EF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7321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3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TAXI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1E0D6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1E0D6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1E0D6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CAB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1E0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7321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2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WASHINGTON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0EFEB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6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0EFEB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6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0EFEB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MONUMENT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0EF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790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DELL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1E0D6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7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1E0D6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7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1E0D6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PC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1E0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7321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NULL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0EFEB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NULL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0EFEB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8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0EFEB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1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MICROSOFT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0EF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790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NULL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1E0D6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NULL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1E0D6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9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1E0D6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APPLE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1E0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7321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NULL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0EFEB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NULL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0EFEB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spc="-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11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0EFEB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spc="-2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SCOTCH</a:t>
                      </a:r>
                      <a:endParaRPr sz="1800" dirty="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0EF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6D906A30-A1B9-58FA-0CA4-1AA111AA3922}"/>
              </a:ext>
            </a:extLst>
          </p:cNvPr>
          <p:cNvSpPr txBox="1"/>
          <p:nvPr/>
        </p:nvSpPr>
        <p:spPr>
          <a:xfrm>
            <a:off x="5619750" y="50722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dirty="0">
                <a:solidFill>
                  <a:srgbClr val="BC5B4F"/>
                </a:solidFill>
                <a:effectLst/>
                <a:latin typeface="Arial" panose="020B0604020202020204" pitchFamily="34" charset="0"/>
              </a:rPr>
              <a:t>Note: RIGHT are not currently supported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47210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Rectangle 2"/>
          <p:cNvSpPr>
            <a:spLocks noGrp="1" noChangeArrowheads="1"/>
          </p:cNvSpPr>
          <p:nvPr>
            <p:ph type="title"/>
          </p:nvPr>
        </p:nvSpPr>
        <p:spPr>
          <a:xfrm>
            <a:off x="2269106" y="69120"/>
            <a:ext cx="7751622" cy="835006"/>
          </a:xfrm>
          <a:noFill/>
        </p:spPr>
        <p:txBody>
          <a:bodyPr/>
          <a:lstStyle/>
          <a:p>
            <a:r>
              <a:rPr lang="en-US" dirty="0"/>
              <a:t>SQL Joins…..example 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idx="1"/>
          </p:nvPr>
        </p:nvSpPr>
        <p:spPr>
          <a:xfrm>
            <a:off x="1981200" y="904127"/>
            <a:ext cx="8399124" cy="5662274"/>
          </a:xfrm>
          <a:noFill/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70C0"/>
                </a:solidFill>
                <a:latin typeface="Lucida Console" charset="0"/>
              </a:rPr>
              <a:t>SELECT</a:t>
            </a:r>
            <a:r>
              <a:rPr lang="en-US" sz="2400" dirty="0">
                <a:latin typeface="Lucida Console" charset="0"/>
              </a:rPr>
              <a:t> S.name, </a:t>
            </a:r>
            <a:r>
              <a:rPr lang="en-US" sz="2400" dirty="0" err="1">
                <a:latin typeface="Lucida Console" charset="0"/>
              </a:rPr>
              <a:t>E.classid</a:t>
            </a:r>
            <a:endParaRPr lang="en-US" sz="2400" dirty="0">
              <a:latin typeface="Lucida Console" charset="0"/>
            </a:endParaRPr>
          </a:p>
          <a:p>
            <a:pPr marL="0" indent="0">
              <a:buNone/>
            </a:pPr>
            <a:r>
              <a:rPr lang="en-US" sz="2400" dirty="0">
                <a:latin typeface="Lucida Console" charset="0"/>
              </a:rPr>
              <a:t> </a:t>
            </a:r>
            <a:r>
              <a:rPr lang="en-US" sz="2400" dirty="0">
                <a:solidFill>
                  <a:srgbClr val="0070C0"/>
                </a:solidFill>
                <a:latin typeface="Lucida Console" charset="0"/>
              </a:rPr>
              <a:t>FROM</a:t>
            </a:r>
            <a:r>
              <a:rPr lang="en-US" sz="2400" dirty="0">
                <a:latin typeface="Lucida Console" charset="0"/>
              </a:rPr>
              <a:t> </a:t>
            </a:r>
            <a:r>
              <a:rPr lang="en-US" sz="2400" dirty="0">
                <a:solidFill>
                  <a:srgbClr val="FF0000"/>
                </a:solidFill>
                <a:latin typeface="Lucida Console" charset="0"/>
              </a:rPr>
              <a:t>Students S </a:t>
            </a:r>
            <a:r>
              <a:rPr lang="en-US" sz="2400" dirty="0">
                <a:solidFill>
                  <a:srgbClr val="0070C0"/>
                </a:solidFill>
                <a:latin typeface="Lucida Console" charset="0"/>
              </a:rPr>
              <a:t>RIGHT OUTER JOIN </a:t>
            </a:r>
            <a:r>
              <a:rPr lang="en-US" sz="2400" dirty="0">
                <a:solidFill>
                  <a:srgbClr val="FF0000"/>
                </a:solidFill>
                <a:latin typeface="Lucida Console" charset="0"/>
              </a:rPr>
              <a:t>Enrolled E</a:t>
            </a:r>
          </a:p>
          <a:p>
            <a:pPr marL="0" indent="0">
              <a:buNone/>
            </a:pPr>
            <a:r>
              <a:rPr lang="en-US" sz="2400" dirty="0">
                <a:latin typeface="Lucida Console" charset="0"/>
              </a:rPr>
              <a:t> </a:t>
            </a:r>
            <a:r>
              <a:rPr lang="en-US" sz="2400" dirty="0">
                <a:solidFill>
                  <a:srgbClr val="0070C0"/>
                </a:solidFill>
                <a:latin typeface="Lucida Console" charset="0"/>
              </a:rPr>
              <a:t>ON</a:t>
            </a:r>
            <a:r>
              <a:rPr lang="en-US" sz="2400" dirty="0">
                <a:latin typeface="Lucida Console" charset="0"/>
              </a:rPr>
              <a:t> </a:t>
            </a:r>
            <a:r>
              <a:rPr lang="en-US" sz="2400" dirty="0" err="1">
                <a:latin typeface="Lucida Console" charset="0"/>
              </a:rPr>
              <a:t>S.sid</a:t>
            </a:r>
            <a:r>
              <a:rPr lang="en-US" sz="2400" dirty="0">
                <a:latin typeface="Lucida Console" charset="0"/>
              </a:rPr>
              <a:t>=</a:t>
            </a:r>
            <a:r>
              <a:rPr lang="en-US" sz="2400" dirty="0" err="1">
                <a:latin typeface="Lucida Console" charset="0"/>
              </a:rPr>
              <a:t>E.sid</a:t>
            </a:r>
            <a:endParaRPr lang="en-US" dirty="0"/>
          </a:p>
        </p:txBody>
      </p:sp>
      <p:sp>
        <p:nvSpPr>
          <p:cNvPr id="27650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2726306" y="3530958"/>
            <a:ext cx="2133600" cy="365125"/>
          </a:xfrm>
          <a:noFill/>
        </p:spPr>
        <p:txBody>
          <a:bodyPr/>
          <a:lstStyle/>
          <a:p>
            <a:endParaRPr lang="en-US"/>
          </a:p>
          <a:p>
            <a:endParaRPr lang="en-US">
              <a:solidFill>
                <a:schemeClr val="tx2"/>
              </a:solidFill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69107" y="2453198"/>
          <a:ext cx="3184137" cy="1584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628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212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S.name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7D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 err="1"/>
                        <a:t>S.sid</a:t>
                      </a:r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7D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Jones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11111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Smith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22222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Brown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7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33333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6551892" y="2409537"/>
          <a:ext cx="3184137" cy="1981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628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212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 err="1"/>
                        <a:t>E.sid</a:t>
                      </a:r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7D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 err="1"/>
                        <a:t>E.classid</a:t>
                      </a:r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7D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11111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History105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11111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DataScience194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22222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French150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44444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7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English10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2269107" y="4390737"/>
          <a:ext cx="3184137" cy="1981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628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212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S.name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7D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 err="1"/>
                        <a:t>E.classid</a:t>
                      </a:r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7D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Jones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History105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Jones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DataScience194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Smith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French150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NULL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7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English10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6074670" y="2409538"/>
            <a:ext cx="3850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881263" y="2409538"/>
            <a:ext cx="3786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198693245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hows how a right join iterates through the tables">
            <a:extLst>
              <a:ext uri="{FF2B5EF4-FFF2-40B4-BE49-F238E27FC236}">
                <a16:creationId xmlns:a16="http://schemas.microsoft.com/office/drawing/2014/main" id="{D95E9A59-13EB-071F-0323-503F8CCA54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0650" y="783080"/>
            <a:ext cx="9410700" cy="5276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65693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14587" y="485102"/>
            <a:ext cx="4598247" cy="6905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70" dirty="0"/>
              <a:t>F</a:t>
            </a:r>
            <a:r>
              <a:rPr spc="-105" dirty="0"/>
              <a:t>ul</a:t>
            </a:r>
            <a:r>
              <a:rPr dirty="0"/>
              <a:t>l</a:t>
            </a:r>
            <a:r>
              <a:rPr spc="-210" dirty="0"/>
              <a:t> </a:t>
            </a:r>
            <a:r>
              <a:rPr spc="-105" dirty="0"/>
              <a:t>Ou</a:t>
            </a:r>
            <a:r>
              <a:rPr spc="-140" dirty="0"/>
              <a:t>t</a:t>
            </a:r>
            <a:r>
              <a:rPr spc="-105" dirty="0"/>
              <a:t>e</a:t>
            </a:r>
            <a:r>
              <a:rPr dirty="0"/>
              <a:t>r</a:t>
            </a:r>
            <a:r>
              <a:rPr spc="-204" dirty="0"/>
              <a:t> </a:t>
            </a:r>
            <a:r>
              <a:rPr spc="-105" dirty="0"/>
              <a:t>Jo</a:t>
            </a:r>
            <a:r>
              <a:rPr spc="-110" dirty="0"/>
              <a:t>i</a:t>
            </a:r>
            <a:r>
              <a:rPr dirty="0"/>
              <a:t>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66987" y="1546606"/>
            <a:ext cx="4293447" cy="30290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0"/>
              </a:spcBef>
              <a:buClr>
                <a:srgbClr val="A9A47B"/>
              </a:buClr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2E2B1F"/>
                </a:solidFill>
                <a:latin typeface="Calibri"/>
                <a:cs typeface="Calibri"/>
              </a:rPr>
              <a:t>Full</a:t>
            </a:r>
            <a:r>
              <a:rPr sz="2800" spc="-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2E2B1F"/>
                </a:solidFill>
                <a:latin typeface="Calibri"/>
                <a:cs typeface="Calibri"/>
              </a:rPr>
              <a:t>outer</a:t>
            </a:r>
            <a:r>
              <a:rPr sz="2800" spc="-5" dirty="0">
                <a:solidFill>
                  <a:srgbClr val="2E2B1F"/>
                </a:solidFill>
                <a:latin typeface="Calibri"/>
                <a:cs typeface="Calibri"/>
              </a:rPr>
              <a:t> join </a:t>
            </a:r>
            <a:r>
              <a:rPr sz="280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2E2B1F"/>
                </a:solidFill>
                <a:latin typeface="Calibri"/>
                <a:cs typeface="Calibri"/>
              </a:rPr>
              <a:t>produces </a:t>
            </a:r>
            <a:r>
              <a:rPr sz="2800" dirty="0">
                <a:solidFill>
                  <a:srgbClr val="2E2B1F"/>
                </a:solidFill>
                <a:latin typeface="Calibri"/>
                <a:cs typeface="Calibri"/>
              </a:rPr>
              <a:t>the </a:t>
            </a:r>
            <a:r>
              <a:rPr sz="2800" spc="-10" dirty="0">
                <a:solidFill>
                  <a:srgbClr val="2E2B1F"/>
                </a:solidFill>
                <a:latin typeface="Calibri"/>
                <a:cs typeface="Calibri"/>
              </a:rPr>
              <a:t>set </a:t>
            </a:r>
            <a:r>
              <a:rPr sz="2800" spc="-5" dirty="0">
                <a:solidFill>
                  <a:srgbClr val="2E2B1F"/>
                </a:solidFill>
                <a:latin typeface="Calibri"/>
                <a:cs typeface="Calibri"/>
              </a:rPr>
              <a:t>of </a:t>
            </a:r>
            <a:r>
              <a:rPr sz="2800" dirty="0">
                <a:solidFill>
                  <a:srgbClr val="2E2B1F"/>
                </a:solidFill>
                <a:latin typeface="Calibri"/>
                <a:cs typeface="Calibri"/>
              </a:rPr>
              <a:t> all </a:t>
            </a:r>
            <a:r>
              <a:rPr sz="2800" spc="-20" dirty="0">
                <a:solidFill>
                  <a:srgbClr val="2E2B1F"/>
                </a:solidFill>
                <a:latin typeface="Calibri"/>
                <a:cs typeface="Calibri"/>
              </a:rPr>
              <a:t>records </a:t>
            </a:r>
            <a:r>
              <a:rPr sz="2800" dirty="0">
                <a:solidFill>
                  <a:srgbClr val="2E2B1F"/>
                </a:solidFill>
                <a:latin typeface="Calibri"/>
                <a:cs typeface="Calibri"/>
              </a:rPr>
              <a:t>in </a:t>
            </a:r>
            <a:r>
              <a:rPr sz="2800" spc="-45" dirty="0">
                <a:solidFill>
                  <a:srgbClr val="2E2B1F"/>
                </a:solidFill>
                <a:latin typeface="Calibri"/>
                <a:cs typeface="Calibri"/>
              </a:rPr>
              <a:t>Table </a:t>
            </a:r>
            <a:r>
              <a:rPr sz="2800" dirty="0">
                <a:solidFill>
                  <a:srgbClr val="2E2B1F"/>
                </a:solidFill>
                <a:latin typeface="Calibri"/>
                <a:cs typeface="Calibri"/>
              </a:rPr>
              <a:t>A </a:t>
            </a:r>
            <a:r>
              <a:rPr sz="2800" spc="-62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2E2B1F"/>
                </a:solidFill>
                <a:latin typeface="Calibri"/>
                <a:cs typeface="Calibri"/>
              </a:rPr>
              <a:t>and</a:t>
            </a:r>
            <a:r>
              <a:rPr sz="2800" spc="-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800" spc="-45" dirty="0">
                <a:solidFill>
                  <a:srgbClr val="2E2B1F"/>
                </a:solidFill>
                <a:latin typeface="Calibri"/>
                <a:cs typeface="Calibri"/>
              </a:rPr>
              <a:t>Table</a:t>
            </a:r>
            <a:r>
              <a:rPr sz="2800" spc="-2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2E2B1F"/>
                </a:solidFill>
                <a:latin typeface="Calibri"/>
                <a:cs typeface="Calibri"/>
              </a:rPr>
              <a:t>B,</a:t>
            </a:r>
            <a:r>
              <a:rPr sz="2800" spc="-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2E2B1F"/>
                </a:solidFill>
                <a:latin typeface="Calibri"/>
                <a:cs typeface="Calibri"/>
              </a:rPr>
              <a:t>with </a:t>
            </a:r>
            <a:r>
              <a:rPr sz="2800" spc="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2E2B1F"/>
                </a:solidFill>
                <a:latin typeface="Calibri"/>
                <a:cs typeface="Calibri"/>
              </a:rPr>
              <a:t>matching </a:t>
            </a:r>
            <a:r>
              <a:rPr sz="2800" spc="-20" dirty="0">
                <a:solidFill>
                  <a:srgbClr val="2E2B1F"/>
                </a:solidFill>
                <a:latin typeface="Calibri"/>
                <a:cs typeface="Calibri"/>
              </a:rPr>
              <a:t>records </a:t>
            </a:r>
            <a:r>
              <a:rPr sz="2800" spc="-15" dirty="0">
                <a:solidFill>
                  <a:srgbClr val="2E2B1F"/>
                </a:solidFill>
                <a:latin typeface="Calibri"/>
                <a:cs typeface="Calibri"/>
              </a:rPr>
              <a:t> from </a:t>
            </a:r>
            <a:r>
              <a:rPr sz="2800" spc="-5" dirty="0">
                <a:solidFill>
                  <a:srgbClr val="2E2B1F"/>
                </a:solidFill>
                <a:latin typeface="Calibri"/>
                <a:cs typeface="Calibri"/>
              </a:rPr>
              <a:t>both sides </a:t>
            </a:r>
            <a:r>
              <a:rPr sz="280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2E2B1F"/>
                </a:solidFill>
                <a:latin typeface="Calibri"/>
                <a:cs typeface="Calibri"/>
              </a:rPr>
              <a:t>where </a:t>
            </a:r>
            <a:r>
              <a:rPr sz="2800" spc="-15" dirty="0">
                <a:solidFill>
                  <a:srgbClr val="2E2B1F"/>
                </a:solidFill>
                <a:latin typeface="Calibri"/>
                <a:cs typeface="Calibri"/>
              </a:rPr>
              <a:t>available. </a:t>
            </a:r>
            <a:r>
              <a:rPr sz="2800" dirty="0">
                <a:solidFill>
                  <a:srgbClr val="2E2B1F"/>
                </a:solidFill>
                <a:latin typeface="Calibri"/>
                <a:cs typeface="Calibri"/>
              </a:rPr>
              <a:t>If </a:t>
            </a:r>
            <a:r>
              <a:rPr sz="2800" spc="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2E2B1F"/>
                </a:solidFill>
                <a:latin typeface="Calibri"/>
                <a:cs typeface="Calibri"/>
              </a:rPr>
              <a:t>there </a:t>
            </a:r>
            <a:r>
              <a:rPr sz="2800" spc="-5" dirty="0">
                <a:solidFill>
                  <a:srgbClr val="2E2B1F"/>
                </a:solidFill>
                <a:latin typeface="Calibri"/>
                <a:cs typeface="Calibri"/>
              </a:rPr>
              <a:t>is no </a:t>
            </a:r>
            <a:r>
              <a:rPr sz="2800" spc="-10" dirty="0">
                <a:solidFill>
                  <a:srgbClr val="2E2B1F"/>
                </a:solidFill>
                <a:latin typeface="Calibri"/>
                <a:cs typeface="Calibri"/>
              </a:rPr>
              <a:t>match, </a:t>
            </a:r>
            <a:r>
              <a:rPr sz="2800" spc="-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2E2B1F"/>
                </a:solidFill>
                <a:latin typeface="Calibri"/>
                <a:cs typeface="Calibri"/>
              </a:rPr>
              <a:t>the missing </a:t>
            </a:r>
            <a:r>
              <a:rPr sz="2800" spc="-5" dirty="0">
                <a:solidFill>
                  <a:srgbClr val="2E2B1F"/>
                </a:solidFill>
                <a:latin typeface="Calibri"/>
                <a:cs typeface="Calibri"/>
              </a:rPr>
              <a:t>side </a:t>
            </a:r>
            <a:r>
              <a:rPr sz="2800" dirty="0">
                <a:solidFill>
                  <a:srgbClr val="2E2B1F"/>
                </a:solidFill>
                <a:latin typeface="Calibri"/>
                <a:cs typeface="Calibri"/>
              </a:rPr>
              <a:t>will </a:t>
            </a:r>
            <a:r>
              <a:rPr sz="2800" spc="-62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2E2B1F"/>
                </a:solidFill>
                <a:latin typeface="Calibri"/>
                <a:cs typeface="Calibri"/>
              </a:rPr>
              <a:t>contain</a:t>
            </a:r>
            <a:r>
              <a:rPr sz="2800" spc="-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2E2B1F"/>
                </a:solidFill>
                <a:latin typeface="Calibri"/>
                <a:cs typeface="Calibri"/>
              </a:rPr>
              <a:t>null.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92800" y="2598039"/>
            <a:ext cx="4876800" cy="246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5794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14587" y="485102"/>
            <a:ext cx="4598247" cy="6905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70" dirty="0"/>
              <a:t>F</a:t>
            </a:r>
            <a:r>
              <a:rPr spc="-105" dirty="0"/>
              <a:t>ul</a:t>
            </a:r>
            <a:r>
              <a:rPr dirty="0"/>
              <a:t>l</a:t>
            </a:r>
            <a:r>
              <a:rPr spc="-210" dirty="0"/>
              <a:t> </a:t>
            </a:r>
            <a:r>
              <a:rPr spc="-105" dirty="0"/>
              <a:t>Ou</a:t>
            </a:r>
            <a:r>
              <a:rPr spc="-140" dirty="0"/>
              <a:t>t</a:t>
            </a:r>
            <a:r>
              <a:rPr spc="-105" dirty="0"/>
              <a:t>e</a:t>
            </a:r>
            <a:r>
              <a:rPr dirty="0"/>
              <a:t>r</a:t>
            </a:r>
            <a:r>
              <a:rPr spc="-204" dirty="0"/>
              <a:t> </a:t>
            </a:r>
            <a:r>
              <a:rPr spc="-105" dirty="0"/>
              <a:t>Jo</a:t>
            </a:r>
            <a:r>
              <a:rPr spc="-110" dirty="0"/>
              <a:t>i</a:t>
            </a:r>
            <a:r>
              <a:rPr dirty="0"/>
              <a:t>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68588" y="5974842"/>
            <a:ext cx="9767993" cy="6292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ts val="2375"/>
              </a:lnSpc>
              <a:spcBef>
                <a:spcPts val="100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solidFill>
                  <a:srgbClr val="00B0F0"/>
                </a:solidFill>
                <a:latin typeface="Calibri"/>
                <a:cs typeface="Calibri"/>
              </a:rPr>
              <a:t>SELECT</a:t>
            </a:r>
            <a:r>
              <a:rPr sz="2200" spc="-10" dirty="0">
                <a:solidFill>
                  <a:srgbClr val="00B0F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*</a:t>
            </a:r>
            <a:r>
              <a:rPr sz="2200" spc="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00B0F0"/>
                </a:solidFill>
                <a:latin typeface="Calibri"/>
                <a:cs typeface="Calibri"/>
              </a:rPr>
              <a:t>FROM</a:t>
            </a:r>
            <a:r>
              <a:rPr sz="2200" spc="5" dirty="0">
                <a:solidFill>
                  <a:srgbClr val="00B0F0"/>
                </a:solidFill>
                <a:latin typeface="Calibri"/>
                <a:cs typeface="Calibri"/>
              </a:rPr>
              <a:t> </a:t>
            </a:r>
            <a:r>
              <a:rPr sz="2200" spc="-30" dirty="0">
                <a:solidFill>
                  <a:srgbClr val="2E2B1F"/>
                </a:solidFill>
                <a:latin typeface="Calibri"/>
                <a:cs typeface="Calibri"/>
              </a:rPr>
              <a:t>TableA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00B0F0"/>
                </a:solidFill>
                <a:latin typeface="Calibri"/>
                <a:cs typeface="Calibri"/>
              </a:rPr>
              <a:t>FULL</a:t>
            </a:r>
            <a:r>
              <a:rPr sz="2200" spc="-10" dirty="0">
                <a:solidFill>
                  <a:srgbClr val="00B0F0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00B0F0"/>
                </a:solidFill>
                <a:latin typeface="Calibri"/>
                <a:cs typeface="Calibri"/>
              </a:rPr>
              <a:t>OUTER</a:t>
            </a:r>
            <a:r>
              <a:rPr sz="2200" spc="25" dirty="0">
                <a:solidFill>
                  <a:srgbClr val="00B0F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00B0F0"/>
                </a:solidFill>
                <a:latin typeface="Calibri"/>
                <a:cs typeface="Calibri"/>
              </a:rPr>
              <a:t>JOIN</a:t>
            </a:r>
            <a:r>
              <a:rPr sz="2200" spc="-5" dirty="0">
                <a:solidFill>
                  <a:srgbClr val="00B0F0"/>
                </a:solidFill>
                <a:latin typeface="Calibri"/>
                <a:cs typeface="Calibri"/>
              </a:rPr>
              <a:t> </a:t>
            </a:r>
            <a:r>
              <a:rPr sz="2200" spc="-30" dirty="0">
                <a:solidFill>
                  <a:srgbClr val="2E2B1F"/>
                </a:solidFill>
                <a:latin typeface="Calibri"/>
                <a:cs typeface="Calibri"/>
              </a:rPr>
              <a:t>TableB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00B0F0"/>
                </a:solidFill>
                <a:latin typeface="Calibri"/>
                <a:cs typeface="Calibri"/>
              </a:rPr>
              <a:t>ON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2E2B1F"/>
                </a:solidFill>
                <a:latin typeface="Calibri"/>
                <a:cs typeface="Calibri"/>
              </a:rPr>
              <a:t>TableA.PK</a:t>
            </a:r>
            <a:endParaRPr sz="2200" dirty="0">
              <a:latin typeface="Calibri"/>
              <a:cs typeface="Calibri"/>
            </a:endParaRPr>
          </a:p>
          <a:p>
            <a:pPr marL="241300">
              <a:lnSpc>
                <a:spcPts val="2375"/>
              </a:lnSpc>
            </a:pP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=</a:t>
            </a:r>
            <a:r>
              <a:rPr sz="2200" spc="-3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2E2B1F"/>
                </a:solidFill>
                <a:latin typeface="Calibri"/>
                <a:cs typeface="Calibri"/>
              </a:rPr>
              <a:t>TableB.PK</a:t>
            </a:r>
            <a:endParaRPr sz="2200" dirty="0">
              <a:latin typeface="Calibri"/>
              <a:cs typeface="Calibri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804333" y="1212850"/>
          <a:ext cx="9956800" cy="4714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89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89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89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89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3944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b="1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TableA</a:t>
                      </a:r>
                      <a:endParaRPr sz="1800">
                        <a:latin typeface="Calibri"/>
                        <a:cs typeface="Calibri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sz="1800" b="1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Value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A9A47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2050">
                        <a:latin typeface="Times New Roman"/>
                        <a:cs typeface="Times New Roman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PK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63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A9A47B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b="1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TableB</a:t>
                      </a:r>
                      <a:endParaRPr sz="1800">
                        <a:latin typeface="Calibri"/>
                        <a:cs typeface="Calibri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PK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A9A47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2050">
                        <a:latin typeface="Times New Roman"/>
                        <a:cs typeface="Times New Roman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sz="1800" b="1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Value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63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A9A4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2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FOX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1E0D6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1E0D6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1E0D6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2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TROT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1E0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1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COP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0EFEB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0EFEB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0EFEB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CAR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0EF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3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TAXI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1E0D6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1E0D6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1E0D6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CAB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1E0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1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LINCOLN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0EFEB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4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0EFEB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NULL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0EFEB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NULL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0EF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1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ARIZONA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1E0D6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1E0D6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NULL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1E0D6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NULL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1E0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2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WASHINGTON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0EFEB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6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0EFEB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6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0EFEB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MONUMENT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0EF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spc="-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DELL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1E0D6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7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1E0D6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7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1E0D6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PC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1E0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spc="-1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LUCENT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0EFEB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spc="-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10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0EFEB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NULL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0EFEB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NULL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0EF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NULL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1E0D6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NULL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1E0D6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8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1E0D6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spc="-1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MICROSOFT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1E0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NULL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0EFEB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NULL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0EFEB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9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0EFEB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APPLE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0EF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NULL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1E0D6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NULL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1E0D6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spc="-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11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1E0D6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spc="-2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SCOTCH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1E0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876085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Rectangle 2"/>
          <p:cNvSpPr>
            <a:spLocks noGrp="1" noChangeArrowheads="1"/>
          </p:cNvSpPr>
          <p:nvPr>
            <p:ph type="title"/>
          </p:nvPr>
        </p:nvSpPr>
        <p:spPr>
          <a:xfrm>
            <a:off x="2269106" y="69120"/>
            <a:ext cx="7751622" cy="835006"/>
          </a:xfrm>
          <a:noFill/>
        </p:spPr>
        <p:txBody>
          <a:bodyPr/>
          <a:lstStyle/>
          <a:p>
            <a:r>
              <a:rPr lang="en-US" dirty="0"/>
              <a:t>SQL Joins….. Example 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idx="1"/>
          </p:nvPr>
        </p:nvSpPr>
        <p:spPr>
          <a:xfrm>
            <a:off x="1981200" y="904127"/>
            <a:ext cx="8399124" cy="5662274"/>
          </a:xfrm>
          <a:noFill/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Lucida Console" charset="0"/>
              </a:rPr>
              <a:t>SELECT S.name, </a:t>
            </a:r>
            <a:r>
              <a:rPr lang="en-US" sz="2400" dirty="0" err="1">
                <a:latin typeface="Lucida Console" charset="0"/>
              </a:rPr>
              <a:t>E.classid</a:t>
            </a:r>
            <a:endParaRPr lang="en-US" sz="2400" dirty="0">
              <a:latin typeface="Lucida Console" charset="0"/>
            </a:endParaRPr>
          </a:p>
          <a:p>
            <a:pPr marL="0" indent="0">
              <a:buNone/>
            </a:pPr>
            <a:r>
              <a:rPr lang="en-US" sz="2400" dirty="0">
                <a:latin typeface="Lucida Console" charset="0"/>
              </a:rPr>
              <a:t> FROM </a:t>
            </a:r>
            <a:r>
              <a:rPr lang="en-US" sz="2400" dirty="0">
                <a:solidFill>
                  <a:srgbClr val="FF0000"/>
                </a:solidFill>
                <a:latin typeface="Lucida Console" charset="0"/>
              </a:rPr>
              <a:t>Students S FULL OUTER JOIN Enrolled E</a:t>
            </a:r>
          </a:p>
          <a:p>
            <a:pPr marL="0" indent="0">
              <a:buNone/>
            </a:pPr>
            <a:r>
              <a:rPr lang="en-US" sz="2400" dirty="0">
                <a:latin typeface="Lucida Console" charset="0"/>
              </a:rPr>
              <a:t> ON </a:t>
            </a:r>
            <a:r>
              <a:rPr lang="en-US" sz="2400" dirty="0" err="1">
                <a:latin typeface="Lucida Console" charset="0"/>
              </a:rPr>
              <a:t>S.sid</a:t>
            </a:r>
            <a:r>
              <a:rPr lang="en-US" sz="2400" dirty="0">
                <a:latin typeface="Lucida Console" charset="0"/>
              </a:rPr>
              <a:t>=</a:t>
            </a:r>
            <a:r>
              <a:rPr lang="en-US" sz="2400" dirty="0" err="1">
                <a:latin typeface="Lucida Console" charset="0"/>
              </a:rPr>
              <a:t>E.sid</a:t>
            </a:r>
            <a:endParaRPr lang="en-US" dirty="0"/>
          </a:p>
        </p:txBody>
      </p:sp>
      <p:sp>
        <p:nvSpPr>
          <p:cNvPr id="27650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2726306" y="3530958"/>
            <a:ext cx="2133600" cy="365125"/>
          </a:xfrm>
          <a:noFill/>
        </p:spPr>
        <p:txBody>
          <a:bodyPr/>
          <a:lstStyle/>
          <a:p>
            <a:endParaRPr lang="en-US"/>
          </a:p>
          <a:p>
            <a:endParaRPr lang="en-US">
              <a:solidFill>
                <a:schemeClr val="tx2"/>
              </a:solidFill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69107" y="2453198"/>
          <a:ext cx="3184137" cy="1584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628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212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S.name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7D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 err="1"/>
                        <a:t>S.sid</a:t>
                      </a:r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7D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Jones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11111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Smith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22222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Brown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7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33333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6551892" y="2409537"/>
          <a:ext cx="3184137" cy="1981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628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212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 err="1"/>
                        <a:t>E.sid</a:t>
                      </a:r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7D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 err="1"/>
                        <a:t>E.classid</a:t>
                      </a:r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7D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11111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History105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11111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DataScience194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22222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French150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44444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7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English10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2259894" y="4227617"/>
          <a:ext cx="3184137" cy="23774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628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212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S.name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7D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 err="1"/>
                        <a:t>E.classid</a:t>
                      </a:r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7D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Jones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History105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Jones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DataScience194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Smith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French150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NULL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7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English10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Brown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7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NULL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6074670" y="2409538"/>
            <a:ext cx="3850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881263" y="2409538"/>
            <a:ext cx="3786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51821070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14588" y="485102"/>
            <a:ext cx="4423833" cy="6905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220" dirty="0"/>
              <a:t>T</a:t>
            </a:r>
            <a:r>
              <a:rPr spc="-105" dirty="0"/>
              <a:t>ype</a:t>
            </a:r>
            <a:r>
              <a:rPr dirty="0"/>
              <a:t>s</a:t>
            </a:r>
            <a:r>
              <a:rPr spc="-204" dirty="0"/>
              <a:t> </a:t>
            </a:r>
            <a:r>
              <a:rPr spc="-105" dirty="0"/>
              <a:t>o</a:t>
            </a:r>
            <a:r>
              <a:rPr dirty="0"/>
              <a:t>f</a:t>
            </a:r>
            <a:r>
              <a:rPr spc="-215" dirty="0"/>
              <a:t> </a:t>
            </a:r>
            <a:r>
              <a:rPr spc="-105" dirty="0"/>
              <a:t>Jo</a:t>
            </a:r>
            <a:r>
              <a:rPr spc="-110" dirty="0"/>
              <a:t>i</a:t>
            </a:r>
            <a:r>
              <a:rPr spc="-105" dirty="0"/>
              <a:t>n</a:t>
            </a:r>
            <a:r>
              <a:rPr dirty="0"/>
              <a:t>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66987" y="1545818"/>
            <a:ext cx="6057053" cy="3611886"/>
          </a:xfrm>
          <a:prstGeom prst="rect">
            <a:avLst/>
          </a:prstGeom>
        </p:spPr>
        <p:txBody>
          <a:bodyPr vert="horz" wrap="square" lIns="0" tIns="8191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645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Inner</a:t>
            </a:r>
            <a:r>
              <a:rPr sz="2200" spc="-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Join</a:t>
            </a:r>
            <a:endParaRPr sz="2200" dirty="0">
              <a:latin typeface="Calibri"/>
              <a:cs typeface="Calibri"/>
            </a:endParaRPr>
          </a:p>
          <a:p>
            <a:pPr marL="538480" lvl="1" indent="-229235">
              <a:lnSpc>
                <a:spcPct val="100000"/>
              </a:lnSpc>
              <a:spcBef>
                <a:spcPts val="495"/>
              </a:spcBef>
              <a:buClr>
                <a:srgbClr val="9CBDBC"/>
              </a:buClr>
              <a:buFont typeface="Arial"/>
              <a:buChar char="•"/>
              <a:tabLst>
                <a:tab pos="537845" algn="l"/>
                <a:tab pos="538480" algn="l"/>
              </a:tabLst>
            </a:pP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Natural</a:t>
            </a:r>
            <a:r>
              <a:rPr sz="2000" spc="-6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Join</a:t>
            </a:r>
            <a:endParaRPr sz="2000" dirty="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515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Left</a:t>
            </a:r>
            <a:r>
              <a:rPr sz="22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(Outer)</a:t>
            </a:r>
            <a:r>
              <a:rPr sz="2200" spc="-5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Join</a:t>
            </a:r>
            <a:endParaRPr sz="2200" dirty="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530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solidFill>
                  <a:srgbClr val="FF0000"/>
                </a:solidFill>
                <a:latin typeface="Calibri"/>
                <a:cs typeface="Calibri"/>
              </a:rPr>
              <a:t>Right</a:t>
            </a:r>
            <a:r>
              <a:rPr sz="2200" spc="-2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(Outer)</a:t>
            </a:r>
            <a:r>
              <a:rPr sz="2200" spc="-2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Join</a:t>
            </a:r>
            <a:endParaRPr lang="ar-JO" sz="2200" dirty="0">
              <a:solidFill>
                <a:srgbClr val="2E2B1F"/>
              </a:solidFill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530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lang="ar-JO" sz="2200" spc="-5" dirty="0">
                <a:solidFill>
                  <a:srgbClr val="2E2B1F"/>
                </a:solidFill>
                <a:latin typeface="Calibri"/>
                <a:cs typeface="Calibri"/>
              </a:rPr>
              <a:t>)</a:t>
            </a:r>
            <a:r>
              <a:rPr sz="2200" spc="-5" dirty="0">
                <a:solidFill>
                  <a:srgbClr val="FF0000"/>
                </a:solidFill>
                <a:latin typeface="Calibri"/>
                <a:cs typeface="Calibri"/>
              </a:rPr>
              <a:t>Full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)</a:t>
            </a:r>
            <a:r>
              <a:rPr sz="2200" spc="-5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Outer</a:t>
            </a:r>
            <a:r>
              <a:rPr sz="2200" spc="-2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Join</a:t>
            </a:r>
            <a:endParaRPr sz="2200" dirty="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530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Left</a:t>
            </a:r>
            <a:r>
              <a:rPr sz="2200" spc="-1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(Outer)</a:t>
            </a:r>
            <a:r>
              <a:rPr sz="2200" spc="-2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Join</a:t>
            </a:r>
            <a:r>
              <a:rPr sz="2200" spc="-2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Excluding</a:t>
            </a:r>
            <a:r>
              <a:rPr sz="2200" spc="-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Inner</a:t>
            </a:r>
            <a:r>
              <a:rPr sz="2200" spc="-3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Join</a:t>
            </a:r>
            <a:endParaRPr sz="2200" dirty="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530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solidFill>
                  <a:srgbClr val="FF0000"/>
                </a:solidFill>
                <a:latin typeface="Calibri"/>
                <a:cs typeface="Calibri"/>
              </a:rPr>
              <a:t>Right</a:t>
            </a:r>
            <a:r>
              <a:rPr sz="2200" spc="-1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lang="en-US" sz="2200" spc="-5" dirty="0">
                <a:solidFill>
                  <a:srgbClr val="2E2B1F"/>
                </a:solidFill>
                <a:latin typeface="Calibri"/>
                <a:cs typeface="Calibri"/>
              </a:rPr>
              <a:t>(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Outer)</a:t>
            </a:r>
            <a:r>
              <a:rPr sz="2200" spc="-2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Join</a:t>
            </a:r>
            <a:r>
              <a:rPr sz="2200" spc="-2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Excluding</a:t>
            </a:r>
            <a:r>
              <a:rPr sz="22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Inner</a:t>
            </a:r>
            <a:r>
              <a:rPr sz="2200" spc="-2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Join</a:t>
            </a:r>
            <a:endParaRPr sz="2200" dirty="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525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lang="en-US" sz="2200" spc="-5" dirty="0">
                <a:solidFill>
                  <a:srgbClr val="2E2B1F"/>
                </a:solidFill>
                <a:latin typeface="Calibri"/>
                <a:cs typeface="Calibri"/>
              </a:rPr>
              <a:t>(</a:t>
            </a:r>
            <a:r>
              <a:rPr sz="2200" spc="-5" dirty="0">
                <a:solidFill>
                  <a:srgbClr val="FF0000"/>
                </a:solidFill>
                <a:latin typeface="Calibri"/>
                <a:cs typeface="Calibri"/>
              </a:rPr>
              <a:t>Full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)</a:t>
            </a:r>
            <a:r>
              <a:rPr sz="22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Outer 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Join</a:t>
            </a:r>
            <a:r>
              <a:rPr sz="2200" spc="-2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Excluding</a:t>
            </a:r>
            <a:r>
              <a:rPr sz="2200" spc="-3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Inner</a:t>
            </a:r>
            <a:r>
              <a:rPr sz="2200" spc="-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Join</a:t>
            </a:r>
            <a:endParaRPr sz="2200" dirty="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530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spc="-15" dirty="0">
                <a:solidFill>
                  <a:srgbClr val="2E2B1F"/>
                </a:solidFill>
                <a:latin typeface="Calibri"/>
                <a:cs typeface="Calibri"/>
              </a:rPr>
              <a:t>Cross</a:t>
            </a:r>
            <a:r>
              <a:rPr sz="2200" spc="-2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Join</a:t>
            </a:r>
            <a:endParaRPr sz="22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399158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gif showing part one of a full outer join: the left join">
            <a:extLst>
              <a:ext uri="{FF2B5EF4-FFF2-40B4-BE49-F238E27FC236}">
                <a16:creationId xmlns:a16="http://schemas.microsoft.com/office/drawing/2014/main" id="{77787440-011F-BA6D-1130-A99B3D2175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905" y="419725"/>
            <a:ext cx="10575760" cy="5640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78828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14587" y="485102"/>
            <a:ext cx="3186007" cy="6905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05" dirty="0"/>
              <a:t>C</a:t>
            </a:r>
            <a:r>
              <a:rPr spc="-170" dirty="0"/>
              <a:t>r</a:t>
            </a:r>
            <a:r>
              <a:rPr spc="-105" dirty="0"/>
              <a:t>o</a:t>
            </a:r>
            <a:r>
              <a:rPr spc="-100" dirty="0"/>
              <a:t>s</a:t>
            </a:r>
            <a:r>
              <a:rPr dirty="0"/>
              <a:t>s</a:t>
            </a:r>
            <a:r>
              <a:rPr spc="-210" dirty="0"/>
              <a:t> </a:t>
            </a:r>
            <a:r>
              <a:rPr spc="-105" dirty="0"/>
              <a:t>Jo</a:t>
            </a:r>
            <a:r>
              <a:rPr spc="-110" dirty="0"/>
              <a:t>i</a:t>
            </a:r>
            <a:r>
              <a:rPr dirty="0"/>
              <a:t>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66987" y="1546606"/>
            <a:ext cx="9254067" cy="286745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284480" indent="-228600" algn="just">
              <a:lnSpc>
                <a:spcPct val="100000"/>
              </a:lnSpc>
              <a:spcBef>
                <a:spcPts val="100"/>
              </a:spcBef>
              <a:buClr>
                <a:srgbClr val="A9A47B"/>
              </a:buClr>
              <a:buFont typeface="Arial"/>
              <a:buChar char="•"/>
              <a:tabLst>
                <a:tab pos="241300" algn="l"/>
              </a:tabLst>
            </a:pPr>
            <a:r>
              <a:rPr sz="2800" dirty="0">
                <a:solidFill>
                  <a:srgbClr val="2E2B1F"/>
                </a:solidFill>
                <a:latin typeface="Calibri"/>
                <a:cs typeface="Calibri"/>
              </a:rPr>
              <a:t>A </a:t>
            </a:r>
            <a:r>
              <a:rPr sz="2800" spc="-15" dirty="0">
                <a:solidFill>
                  <a:srgbClr val="2E2B1F"/>
                </a:solidFill>
                <a:latin typeface="Calibri"/>
                <a:cs typeface="Calibri"/>
              </a:rPr>
              <a:t>cross </a:t>
            </a:r>
            <a:r>
              <a:rPr sz="2800" spc="-5" dirty="0">
                <a:solidFill>
                  <a:srgbClr val="2E2B1F"/>
                </a:solidFill>
                <a:latin typeface="Calibri"/>
                <a:cs typeface="Calibri"/>
              </a:rPr>
              <a:t>join </a:t>
            </a:r>
            <a:r>
              <a:rPr sz="2800" dirty="0">
                <a:solidFill>
                  <a:srgbClr val="2E2B1F"/>
                </a:solidFill>
                <a:latin typeface="Calibri"/>
                <a:cs typeface="Calibri"/>
              </a:rPr>
              <a:t>is a </a:t>
            </a:r>
            <a:r>
              <a:rPr sz="2800" spc="-5" dirty="0">
                <a:solidFill>
                  <a:srgbClr val="0070C0"/>
                </a:solidFill>
                <a:latin typeface="Calibri"/>
                <a:cs typeface="Calibri"/>
              </a:rPr>
              <a:t>Cartesian </a:t>
            </a:r>
            <a:r>
              <a:rPr sz="2800" spc="-10" dirty="0">
                <a:solidFill>
                  <a:srgbClr val="0070C0"/>
                </a:solidFill>
                <a:latin typeface="Calibri"/>
                <a:cs typeface="Calibri"/>
              </a:rPr>
              <a:t>Product </a:t>
            </a:r>
            <a:r>
              <a:rPr sz="2800" spc="-5" dirty="0">
                <a:solidFill>
                  <a:srgbClr val="0070C0"/>
                </a:solidFill>
                <a:latin typeface="Calibri"/>
                <a:cs typeface="Calibri"/>
              </a:rPr>
              <a:t>join </a:t>
            </a:r>
            <a:r>
              <a:rPr sz="2800" dirty="0">
                <a:solidFill>
                  <a:srgbClr val="2E2B1F"/>
                </a:solidFill>
                <a:latin typeface="Calibri"/>
                <a:cs typeface="Calibri"/>
              </a:rPr>
              <a:t>– it </a:t>
            </a:r>
            <a:r>
              <a:rPr sz="2800" spc="-5" dirty="0">
                <a:solidFill>
                  <a:srgbClr val="2E2B1F"/>
                </a:solidFill>
                <a:latin typeface="Calibri"/>
                <a:cs typeface="Calibri"/>
              </a:rPr>
              <a:t>is </a:t>
            </a:r>
            <a:r>
              <a:rPr sz="280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2E2B1F"/>
                </a:solidFill>
                <a:latin typeface="Calibri"/>
                <a:cs typeface="Calibri"/>
              </a:rPr>
              <a:t>every </a:t>
            </a:r>
            <a:r>
              <a:rPr sz="2800" spc="-20" dirty="0">
                <a:solidFill>
                  <a:srgbClr val="2E2B1F"/>
                </a:solidFill>
                <a:latin typeface="Calibri"/>
                <a:cs typeface="Calibri"/>
              </a:rPr>
              <a:t>record </a:t>
            </a:r>
            <a:r>
              <a:rPr sz="2800" dirty="0">
                <a:solidFill>
                  <a:srgbClr val="2E2B1F"/>
                </a:solidFill>
                <a:latin typeface="Calibri"/>
                <a:cs typeface="Calibri"/>
              </a:rPr>
              <a:t>in </a:t>
            </a:r>
            <a:r>
              <a:rPr sz="2800" spc="-45" dirty="0">
                <a:solidFill>
                  <a:srgbClr val="2E2B1F"/>
                </a:solidFill>
                <a:latin typeface="Calibri"/>
                <a:cs typeface="Calibri"/>
              </a:rPr>
              <a:t>Table </a:t>
            </a:r>
            <a:r>
              <a:rPr sz="2800" dirty="0">
                <a:solidFill>
                  <a:srgbClr val="2E2B1F"/>
                </a:solidFill>
                <a:latin typeface="Calibri"/>
                <a:cs typeface="Calibri"/>
              </a:rPr>
              <a:t>A </a:t>
            </a:r>
            <a:r>
              <a:rPr sz="2800" spc="-10" dirty="0">
                <a:solidFill>
                  <a:srgbClr val="2E2B1F"/>
                </a:solidFill>
                <a:latin typeface="Calibri"/>
                <a:cs typeface="Calibri"/>
              </a:rPr>
              <a:t>combined </a:t>
            </a:r>
            <a:r>
              <a:rPr sz="2800" dirty="0">
                <a:solidFill>
                  <a:srgbClr val="2E2B1F"/>
                </a:solidFill>
                <a:latin typeface="Calibri"/>
                <a:cs typeface="Calibri"/>
              </a:rPr>
              <a:t>with </a:t>
            </a:r>
            <a:r>
              <a:rPr sz="2800" spc="-10" dirty="0">
                <a:solidFill>
                  <a:srgbClr val="2E2B1F"/>
                </a:solidFill>
                <a:latin typeface="Calibri"/>
                <a:cs typeface="Calibri"/>
              </a:rPr>
              <a:t>every </a:t>
            </a:r>
            <a:r>
              <a:rPr sz="2800" spc="-62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2E2B1F"/>
                </a:solidFill>
                <a:latin typeface="Calibri"/>
                <a:cs typeface="Calibri"/>
              </a:rPr>
              <a:t>record</a:t>
            </a:r>
            <a:r>
              <a:rPr sz="2800" spc="-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2E2B1F"/>
                </a:solidFill>
                <a:latin typeface="Calibri"/>
                <a:cs typeface="Calibri"/>
              </a:rPr>
              <a:t>in </a:t>
            </a:r>
            <a:r>
              <a:rPr sz="2800" spc="-45" dirty="0">
                <a:solidFill>
                  <a:srgbClr val="2E2B1F"/>
                </a:solidFill>
                <a:latin typeface="Calibri"/>
                <a:cs typeface="Calibri"/>
              </a:rPr>
              <a:t>Table</a:t>
            </a:r>
            <a:r>
              <a:rPr sz="2800" spc="-1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2E2B1F"/>
                </a:solidFill>
                <a:latin typeface="Calibri"/>
                <a:cs typeface="Calibri"/>
              </a:rPr>
              <a:t>B.</a:t>
            </a:r>
            <a:endParaRPr sz="2800" dirty="0">
              <a:latin typeface="Calibri"/>
              <a:cs typeface="Calibri"/>
            </a:endParaRPr>
          </a:p>
          <a:p>
            <a:pPr marL="241300" marR="5080" indent="-228600" algn="just">
              <a:lnSpc>
                <a:spcPct val="100000"/>
              </a:lnSpc>
              <a:spcBef>
                <a:spcPts val="675"/>
              </a:spcBef>
              <a:buClr>
                <a:srgbClr val="A9A47B"/>
              </a:buClr>
              <a:buFont typeface="Arial"/>
              <a:buChar char="•"/>
              <a:tabLst>
                <a:tab pos="241300" algn="l"/>
              </a:tabLst>
            </a:pPr>
            <a:r>
              <a:rPr sz="2800" dirty="0">
                <a:solidFill>
                  <a:srgbClr val="2E2B1F"/>
                </a:solidFill>
                <a:latin typeface="Calibri"/>
                <a:cs typeface="Calibri"/>
              </a:rPr>
              <a:t>It </a:t>
            </a:r>
            <a:r>
              <a:rPr sz="2800" spc="-10" dirty="0">
                <a:solidFill>
                  <a:srgbClr val="2E2B1F"/>
                </a:solidFill>
                <a:latin typeface="Calibri"/>
                <a:cs typeface="Calibri"/>
              </a:rPr>
              <a:t>gives </a:t>
            </a:r>
            <a:r>
              <a:rPr sz="2800" dirty="0">
                <a:solidFill>
                  <a:srgbClr val="2E2B1F"/>
                </a:solidFill>
                <a:latin typeface="Calibri"/>
                <a:cs typeface="Calibri"/>
              </a:rPr>
              <a:t>the </a:t>
            </a:r>
            <a:r>
              <a:rPr sz="2800" spc="-5" dirty="0">
                <a:solidFill>
                  <a:srgbClr val="2E2B1F"/>
                </a:solidFill>
                <a:latin typeface="Calibri"/>
                <a:cs typeface="Calibri"/>
              </a:rPr>
              <a:t>same </a:t>
            </a:r>
            <a:r>
              <a:rPr sz="2800" spc="-10" dirty="0">
                <a:solidFill>
                  <a:srgbClr val="2E2B1F"/>
                </a:solidFill>
                <a:latin typeface="Calibri"/>
                <a:cs typeface="Calibri"/>
              </a:rPr>
              <a:t>results </a:t>
            </a:r>
            <a:r>
              <a:rPr sz="2800" dirty="0">
                <a:solidFill>
                  <a:srgbClr val="2E2B1F"/>
                </a:solidFill>
                <a:latin typeface="Calibri"/>
                <a:cs typeface="Calibri"/>
              </a:rPr>
              <a:t>as </a:t>
            </a:r>
            <a:r>
              <a:rPr sz="2800" spc="-5" dirty="0">
                <a:solidFill>
                  <a:srgbClr val="2E2B1F"/>
                </a:solidFill>
                <a:latin typeface="Calibri"/>
                <a:cs typeface="Calibri"/>
              </a:rPr>
              <a:t>not using </a:t>
            </a:r>
            <a:r>
              <a:rPr sz="2800" dirty="0">
                <a:solidFill>
                  <a:srgbClr val="2E2B1F"/>
                </a:solidFill>
                <a:latin typeface="Calibri"/>
                <a:cs typeface="Calibri"/>
              </a:rPr>
              <a:t>a WHERE </a:t>
            </a:r>
            <a:r>
              <a:rPr sz="2800" spc="-62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2E2B1F"/>
                </a:solidFill>
                <a:latin typeface="Calibri"/>
                <a:cs typeface="Calibri"/>
              </a:rPr>
              <a:t>clause</a:t>
            </a:r>
            <a:r>
              <a:rPr sz="2800" spc="-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2E2B1F"/>
                </a:solidFill>
                <a:latin typeface="Calibri"/>
                <a:cs typeface="Calibri"/>
              </a:rPr>
              <a:t>when </a:t>
            </a:r>
            <a:r>
              <a:rPr sz="2800" spc="-5" dirty="0">
                <a:solidFill>
                  <a:srgbClr val="2E2B1F"/>
                </a:solidFill>
                <a:latin typeface="Calibri"/>
                <a:cs typeface="Calibri"/>
              </a:rPr>
              <a:t>querying</a:t>
            </a:r>
            <a:r>
              <a:rPr sz="2800" spc="-1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2E2B1F"/>
                </a:solidFill>
                <a:latin typeface="Calibri"/>
                <a:cs typeface="Calibri"/>
              </a:rPr>
              <a:t>two</a:t>
            </a:r>
            <a:r>
              <a:rPr sz="2800" spc="-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2E2B1F"/>
                </a:solidFill>
                <a:latin typeface="Calibri"/>
                <a:cs typeface="Calibri"/>
              </a:rPr>
              <a:t>tables</a:t>
            </a:r>
            <a:r>
              <a:rPr sz="2800" spc="-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2E2B1F"/>
                </a:solidFill>
                <a:latin typeface="Calibri"/>
                <a:cs typeface="Calibri"/>
              </a:rPr>
              <a:t>in</a:t>
            </a:r>
            <a:r>
              <a:rPr sz="2800" spc="-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2E2B1F"/>
                </a:solidFill>
                <a:latin typeface="Calibri"/>
                <a:cs typeface="Calibri"/>
              </a:rPr>
              <a:t>MySQL</a:t>
            </a:r>
            <a:endParaRPr sz="2800" dirty="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670"/>
              </a:spcBef>
              <a:buClr>
                <a:srgbClr val="A9A47B"/>
              </a:buClr>
              <a:buFont typeface="Arial"/>
              <a:buChar char="•"/>
              <a:tabLst>
                <a:tab pos="241300" algn="l"/>
              </a:tabLst>
            </a:pPr>
            <a:r>
              <a:rPr sz="2800" spc="-10" dirty="0">
                <a:solidFill>
                  <a:srgbClr val="00B0F0"/>
                </a:solidFill>
                <a:latin typeface="Calibri"/>
                <a:cs typeface="Calibri"/>
              </a:rPr>
              <a:t>SELECT</a:t>
            </a:r>
            <a:r>
              <a:rPr sz="2800" spc="-5" dirty="0">
                <a:solidFill>
                  <a:srgbClr val="00B0F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2E2B1F"/>
                </a:solidFill>
                <a:latin typeface="Calibri"/>
                <a:cs typeface="Calibri"/>
              </a:rPr>
              <a:t>*</a:t>
            </a:r>
            <a:r>
              <a:rPr sz="2800" spc="-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00B0F0"/>
                </a:solidFill>
                <a:latin typeface="Calibri"/>
                <a:cs typeface="Calibri"/>
              </a:rPr>
              <a:t>from</a:t>
            </a:r>
            <a:r>
              <a:rPr sz="2800" dirty="0">
                <a:solidFill>
                  <a:srgbClr val="00B0F0"/>
                </a:solidFill>
                <a:latin typeface="Calibri"/>
                <a:cs typeface="Calibri"/>
              </a:rPr>
              <a:t> </a:t>
            </a:r>
            <a:r>
              <a:rPr sz="2800" spc="-40" dirty="0">
                <a:solidFill>
                  <a:srgbClr val="2E2B1F"/>
                </a:solidFill>
                <a:latin typeface="Calibri"/>
                <a:cs typeface="Calibri"/>
              </a:rPr>
              <a:t>TableA</a:t>
            </a:r>
            <a:r>
              <a:rPr sz="2800" spc="-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00B0F0"/>
                </a:solidFill>
                <a:latin typeface="Calibri"/>
                <a:cs typeface="Calibri"/>
              </a:rPr>
              <a:t>CROSS</a:t>
            </a:r>
            <a:r>
              <a:rPr sz="2800" dirty="0">
                <a:solidFill>
                  <a:srgbClr val="00B0F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00B0F0"/>
                </a:solidFill>
                <a:latin typeface="Calibri"/>
                <a:cs typeface="Calibri"/>
              </a:rPr>
              <a:t>JOIN</a:t>
            </a:r>
            <a:r>
              <a:rPr sz="2800" spc="-10" dirty="0">
                <a:solidFill>
                  <a:srgbClr val="00B0F0"/>
                </a:solidFill>
                <a:latin typeface="Calibri"/>
                <a:cs typeface="Calibri"/>
              </a:rPr>
              <a:t> </a:t>
            </a:r>
            <a:r>
              <a:rPr sz="2800" spc="-40" dirty="0">
                <a:solidFill>
                  <a:srgbClr val="2E2B1F"/>
                </a:solidFill>
                <a:latin typeface="Calibri"/>
                <a:cs typeface="Calibri"/>
              </a:rPr>
              <a:t>TableB</a:t>
            </a:r>
            <a:endParaRPr sz="2800" dirty="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675"/>
              </a:spcBef>
              <a:buClr>
                <a:srgbClr val="A9A47B"/>
              </a:buClr>
              <a:buFont typeface="Arial"/>
              <a:buChar char="•"/>
              <a:tabLst>
                <a:tab pos="241300" algn="l"/>
              </a:tabLst>
            </a:pPr>
            <a:r>
              <a:rPr sz="2800" spc="-10" dirty="0">
                <a:solidFill>
                  <a:srgbClr val="2E2B1F"/>
                </a:solidFill>
                <a:latin typeface="Calibri"/>
                <a:cs typeface="Calibri"/>
              </a:rPr>
              <a:t>SELECT </a:t>
            </a:r>
            <a:r>
              <a:rPr sz="2800" dirty="0">
                <a:solidFill>
                  <a:srgbClr val="2E2B1F"/>
                </a:solidFill>
                <a:latin typeface="Calibri"/>
                <a:cs typeface="Calibri"/>
              </a:rPr>
              <a:t>*</a:t>
            </a:r>
            <a:r>
              <a:rPr sz="2800" spc="-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2E2B1F"/>
                </a:solidFill>
                <a:latin typeface="Calibri"/>
                <a:cs typeface="Calibri"/>
              </a:rPr>
              <a:t>from</a:t>
            </a:r>
            <a:r>
              <a:rPr sz="280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800" spc="-30" dirty="0">
                <a:solidFill>
                  <a:srgbClr val="2E2B1F"/>
                </a:solidFill>
                <a:latin typeface="Calibri"/>
                <a:cs typeface="Calibri"/>
              </a:rPr>
              <a:t>TableA,</a:t>
            </a:r>
            <a:r>
              <a:rPr sz="2800" spc="-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800" spc="-40" dirty="0">
                <a:solidFill>
                  <a:srgbClr val="2E2B1F"/>
                </a:solidFill>
                <a:latin typeface="Calibri"/>
                <a:cs typeface="Calibri"/>
              </a:rPr>
              <a:t>TableB</a:t>
            </a:r>
            <a:endParaRPr sz="28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368040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286AA-53B8-7BB0-2437-5BEF95BD9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 Join</a:t>
            </a:r>
            <a:endParaRPr lang="en-GB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960E309-C987-85E0-030E-CD347FCA73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73250"/>
            <a:ext cx="9912165" cy="4351338"/>
          </a:xfrm>
        </p:spPr>
      </p:pic>
    </p:spTree>
    <p:extLst>
      <p:ext uri="{BB962C8B-B14F-4D97-AF65-F5344CB8AC3E}">
        <p14:creationId xmlns:p14="http://schemas.microsoft.com/office/powerpoint/2010/main" val="26126102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Rectangle 2"/>
          <p:cNvSpPr>
            <a:spLocks noGrp="1" noChangeArrowheads="1"/>
          </p:cNvSpPr>
          <p:nvPr>
            <p:ph type="title"/>
          </p:nvPr>
        </p:nvSpPr>
        <p:spPr>
          <a:xfrm>
            <a:off x="2269106" y="69120"/>
            <a:ext cx="7751622" cy="835006"/>
          </a:xfrm>
          <a:noFill/>
        </p:spPr>
        <p:txBody>
          <a:bodyPr/>
          <a:lstStyle/>
          <a:p>
            <a:r>
              <a:rPr lang="en-US" dirty="0"/>
              <a:t>SQL Joins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idx="1"/>
          </p:nvPr>
        </p:nvSpPr>
        <p:spPr>
          <a:xfrm>
            <a:off x="1981200" y="904127"/>
            <a:ext cx="8399124" cy="5662274"/>
          </a:xfrm>
          <a:noFill/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Lucida Console" charset="0"/>
              </a:rPr>
              <a:t>SELECT *</a:t>
            </a:r>
          </a:p>
          <a:p>
            <a:pPr marL="0" indent="0">
              <a:buNone/>
            </a:pPr>
            <a:r>
              <a:rPr lang="en-US" sz="2400" dirty="0">
                <a:latin typeface="Lucida Console" charset="0"/>
              </a:rPr>
              <a:t> FROM </a:t>
            </a:r>
            <a:r>
              <a:rPr lang="en-US" sz="2400" dirty="0">
                <a:solidFill>
                  <a:srgbClr val="FF0000"/>
                </a:solidFill>
                <a:latin typeface="Lucida Console" charset="0"/>
              </a:rPr>
              <a:t>Students S CROSS JOIN Enrolled E</a:t>
            </a:r>
          </a:p>
        </p:txBody>
      </p:sp>
      <p:sp>
        <p:nvSpPr>
          <p:cNvPr id="27650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2726306" y="3530958"/>
            <a:ext cx="2133600" cy="365125"/>
          </a:xfrm>
          <a:noFill/>
        </p:spPr>
        <p:txBody>
          <a:bodyPr/>
          <a:lstStyle/>
          <a:p>
            <a:endParaRPr lang="en-US"/>
          </a:p>
          <a:p>
            <a:endParaRPr lang="en-US">
              <a:solidFill>
                <a:schemeClr val="tx2"/>
              </a:solidFill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59894" y="1939490"/>
          <a:ext cx="3184137" cy="1188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628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212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S.name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7D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 err="1"/>
                        <a:t>S.sid</a:t>
                      </a:r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7D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Jones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11111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Smith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22222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6551892" y="1914882"/>
          <a:ext cx="3184137" cy="1584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628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212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 err="1"/>
                        <a:t>E.sid</a:t>
                      </a:r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7D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 err="1"/>
                        <a:t>E.classid</a:t>
                      </a:r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7D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11111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History105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11111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DataScience194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22222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French150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2269106" y="3827215"/>
          <a:ext cx="6960512" cy="2773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09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031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0317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031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S.name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7D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 err="1"/>
                        <a:t>S.sid</a:t>
                      </a:r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7D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 err="1"/>
                        <a:t>E.sid</a:t>
                      </a:r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7D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 err="1"/>
                        <a:t>E.classid</a:t>
                      </a:r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7D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Jones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11111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11111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History105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Jones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11111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11111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DataScience194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Jones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11111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22222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French150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Smith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22222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11111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History105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Smith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22222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11111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DataScience194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Smith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22222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22222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French150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6074670" y="1846023"/>
            <a:ext cx="3850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791885" y="1831860"/>
            <a:ext cx="3786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302567157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Rectangle 2"/>
          <p:cNvSpPr>
            <a:spLocks noGrp="1" noChangeArrowheads="1"/>
          </p:cNvSpPr>
          <p:nvPr>
            <p:ph type="title"/>
          </p:nvPr>
        </p:nvSpPr>
        <p:spPr>
          <a:xfrm>
            <a:off x="2269106" y="69120"/>
            <a:ext cx="7751622" cy="835006"/>
          </a:xfrm>
          <a:noFill/>
        </p:spPr>
        <p:txBody>
          <a:bodyPr/>
          <a:lstStyle/>
          <a:p>
            <a:r>
              <a:rPr lang="en-US" dirty="0"/>
              <a:t>Theta Joins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idx="1"/>
          </p:nvPr>
        </p:nvSpPr>
        <p:spPr>
          <a:xfrm>
            <a:off x="1981200" y="904127"/>
            <a:ext cx="8399124" cy="5662274"/>
          </a:xfrm>
          <a:noFill/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Lucida Console" charset="0"/>
              </a:rPr>
              <a:t>SELECT *</a:t>
            </a:r>
          </a:p>
          <a:p>
            <a:pPr marL="0" indent="0">
              <a:buNone/>
            </a:pPr>
            <a:r>
              <a:rPr lang="en-US" sz="2400" dirty="0">
                <a:latin typeface="Lucida Console" charset="0"/>
              </a:rPr>
              <a:t> FROM </a:t>
            </a:r>
            <a:r>
              <a:rPr lang="en-US" sz="2400" dirty="0">
                <a:solidFill>
                  <a:srgbClr val="FF0000"/>
                </a:solidFill>
                <a:latin typeface="Lucida Console" charset="0"/>
              </a:rPr>
              <a:t>Students S, Enrolled E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  <a:latin typeface="Lucida Console" charset="0"/>
              </a:rPr>
              <a:t> </a:t>
            </a:r>
            <a:r>
              <a:rPr lang="en-US" sz="2400" dirty="0">
                <a:latin typeface="Lucida Console" charset="0"/>
              </a:rPr>
              <a:t>WHERE</a:t>
            </a:r>
            <a:r>
              <a:rPr lang="en-US" sz="2400" dirty="0">
                <a:solidFill>
                  <a:srgbClr val="FF0000"/>
                </a:solidFill>
                <a:latin typeface="Lucida Console" charset="0"/>
              </a:rPr>
              <a:t> </a:t>
            </a:r>
            <a:r>
              <a:rPr lang="en-US" sz="2400" dirty="0" err="1">
                <a:solidFill>
                  <a:srgbClr val="FF0000"/>
                </a:solidFill>
                <a:latin typeface="Lucida Console" charset="0"/>
              </a:rPr>
              <a:t>S.sid</a:t>
            </a:r>
            <a:r>
              <a:rPr lang="en-US" sz="2400" dirty="0">
                <a:solidFill>
                  <a:srgbClr val="FF0000"/>
                </a:solidFill>
                <a:latin typeface="Lucida Console" charset="0"/>
              </a:rPr>
              <a:t> &lt;= </a:t>
            </a:r>
            <a:r>
              <a:rPr lang="en-US" sz="2400" dirty="0" err="1">
                <a:solidFill>
                  <a:srgbClr val="FF0000"/>
                </a:solidFill>
                <a:latin typeface="Lucida Console" charset="0"/>
              </a:rPr>
              <a:t>E.sid</a:t>
            </a:r>
            <a:endParaRPr lang="en-US" sz="2400" dirty="0">
              <a:solidFill>
                <a:srgbClr val="FF0000"/>
              </a:solidFill>
              <a:latin typeface="Lucida Console" charset="0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59894" y="2533850"/>
          <a:ext cx="3184137" cy="1188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628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212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S.name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7D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 err="1"/>
                        <a:t>S.sid</a:t>
                      </a:r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7D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Jones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11111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Smith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22222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6551892" y="2509242"/>
          <a:ext cx="3184137" cy="1584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628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212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 err="1"/>
                        <a:t>E.sid</a:t>
                      </a:r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7D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 err="1"/>
                        <a:t>E.classid</a:t>
                      </a:r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7D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11111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History105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11111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DataScience194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22222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French150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2269106" y="4421575"/>
          <a:ext cx="6960512" cy="1981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09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031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0317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031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S.name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7D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 err="1"/>
                        <a:t>S.sid</a:t>
                      </a:r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7D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 err="1"/>
                        <a:t>E.sid</a:t>
                      </a:r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7D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 err="1"/>
                        <a:t>E.classid</a:t>
                      </a:r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7D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Jones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11111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11111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History105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Jones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11111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11111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DataScience194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Jones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11111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22222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French150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Smith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22222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22222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French150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6074670" y="2440383"/>
            <a:ext cx="3850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791885" y="2453005"/>
            <a:ext cx="3786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357964757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14587" y="485102"/>
            <a:ext cx="9211733" cy="6905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00" dirty="0"/>
              <a:t>L</a:t>
            </a:r>
            <a:r>
              <a:rPr spc="-105" dirty="0"/>
              <a:t>ef</a:t>
            </a:r>
            <a:r>
              <a:rPr dirty="0"/>
              <a:t>t</a:t>
            </a:r>
            <a:r>
              <a:rPr spc="-200" dirty="0"/>
              <a:t> </a:t>
            </a:r>
            <a:r>
              <a:rPr spc="-105" dirty="0"/>
              <a:t>Jo</a:t>
            </a:r>
            <a:r>
              <a:rPr spc="-110" dirty="0"/>
              <a:t>i</a:t>
            </a:r>
            <a:r>
              <a:rPr dirty="0"/>
              <a:t>n</a:t>
            </a:r>
            <a:r>
              <a:rPr spc="-210" dirty="0"/>
              <a:t> </a:t>
            </a:r>
            <a:r>
              <a:rPr spc="-105" dirty="0"/>
              <a:t>E</a:t>
            </a:r>
            <a:r>
              <a:rPr spc="-204" dirty="0"/>
              <a:t>x</a:t>
            </a:r>
            <a:r>
              <a:rPr spc="-110" dirty="0"/>
              <a:t>c</a:t>
            </a:r>
            <a:r>
              <a:rPr spc="-105" dirty="0"/>
              <a:t>lud</a:t>
            </a:r>
            <a:r>
              <a:rPr spc="-110" dirty="0"/>
              <a:t>i</a:t>
            </a:r>
            <a:r>
              <a:rPr spc="-105" dirty="0"/>
              <a:t>n</a:t>
            </a:r>
            <a:r>
              <a:rPr dirty="0"/>
              <a:t>g</a:t>
            </a:r>
            <a:r>
              <a:rPr spc="-200" dirty="0"/>
              <a:t> </a:t>
            </a:r>
            <a:r>
              <a:rPr spc="-105" dirty="0"/>
              <a:t>Inne</a:t>
            </a:r>
            <a:r>
              <a:rPr dirty="0"/>
              <a:t>r</a:t>
            </a:r>
            <a:r>
              <a:rPr spc="-210" dirty="0"/>
              <a:t> </a:t>
            </a:r>
            <a:r>
              <a:rPr spc="-105" dirty="0"/>
              <a:t>Jo</a:t>
            </a:r>
            <a:r>
              <a:rPr spc="-110" dirty="0"/>
              <a:t>i</a:t>
            </a:r>
            <a:r>
              <a:rPr dirty="0"/>
              <a:t>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66986" y="1546606"/>
            <a:ext cx="4428067" cy="21672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0"/>
              </a:spcBef>
              <a:buClr>
                <a:srgbClr val="A9A47B"/>
              </a:buClr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2E2B1F"/>
                </a:solidFill>
                <a:latin typeface="Calibri"/>
                <a:cs typeface="Calibri"/>
              </a:rPr>
              <a:t>This</a:t>
            </a:r>
            <a:r>
              <a:rPr sz="2800" spc="-3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2E2B1F"/>
                </a:solidFill>
                <a:latin typeface="Calibri"/>
                <a:cs typeface="Calibri"/>
              </a:rPr>
              <a:t>query</a:t>
            </a:r>
            <a:r>
              <a:rPr sz="2800" spc="-2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2E2B1F"/>
                </a:solidFill>
                <a:latin typeface="Calibri"/>
                <a:cs typeface="Calibri"/>
              </a:rPr>
              <a:t>will</a:t>
            </a:r>
            <a:r>
              <a:rPr sz="28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2E2B1F"/>
                </a:solidFill>
                <a:latin typeface="Calibri"/>
                <a:cs typeface="Calibri"/>
              </a:rPr>
              <a:t>return </a:t>
            </a:r>
            <a:r>
              <a:rPr sz="2800" spc="-62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2E2B1F"/>
                </a:solidFill>
                <a:latin typeface="Calibri"/>
                <a:cs typeface="Calibri"/>
              </a:rPr>
              <a:t>all </a:t>
            </a:r>
            <a:r>
              <a:rPr sz="2800" spc="-5" dirty="0">
                <a:solidFill>
                  <a:srgbClr val="2E2B1F"/>
                </a:solidFill>
                <a:latin typeface="Calibri"/>
                <a:cs typeface="Calibri"/>
              </a:rPr>
              <a:t>of the </a:t>
            </a:r>
            <a:r>
              <a:rPr sz="2800" spc="-15" dirty="0">
                <a:solidFill>
                  <a:srgbClr val="2E2B1F"/>
                </a:solidFill>
                <a:latin typeface="Calibri"/>
                <a:cs typeface="Calibri"/>
              </a:rPr>
              <a:t>records </a:t>
            </a:r>
            <a:r>
              <a:rPr sz="2800" dirty="0">
                <a:solidFill>
                  <a:srgbClr val="2E2B1F"/>
                </a:solidFill>
                <a:latin typeface="Calibri"/>
                <a:cs typeface="Calibri"/>
              </a:rPr>
              <a:t>in </a:t>
            </a:r>
            <a:r>
              <a:rPr sz="2800" spc="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2E2B1F"/>
                </a:solidFill>
                <a:latin typeface="Calibri"/>
                <a:cs typeface="Calibri"/>
              </a:rPr>
              <a:t>the </a:t>
            </a:r>
            <a:r>
              <a:rPr sz="2800" spc="-10" dirty="0">
                <a:solidFill>
                  <a:srgbClr val="2E2B1F"/>
                </a:solidFill>
                <a:latin typeface="Calibri"/>
                <a:cs typeface="Calibri"/>
              </a:rPr>
              <a:t>left table (table </a:t>
            </a:r>
            <a:r>
              <a:rPr sz="2800" spc="-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2E2B1F"/>
                </a:solidFill>
                <a:latin typeface="Calibri"/>
                <a:cs typeface="Calibri"/>
              </a:rPr>
              <a:t>A) </a:t>
            </a:r>
            <a:r>
              <a:rPr sz="2800" spc="-10" dirty="0">
                <a:solidFill>
                  <a:srgbClr val="2E2B1F"/>
                </a:solidFill>
                <a:latin typeface="Calibri"/>
                <a:cs typeface="Calibri"/>
              </a:rPr>
              <a:t>that </a:t>
            </a:r>
            <a:r>
              <a:rPr sz="2800" spc="-5" dirty="0">
                <a:solidFill>
                  <a:srgbClr val="2E2B1F"/>
                </a:solidFill>
                <a:latin typeface="Calibri"/>
                <a:cs typeface="Calibri"/>
              </a:rPr>
              <a:t>do not </a:t>
            </a:r>
            <a:r>
              <a:rPr sz="2800" spc="-15" dirty="0">
                <a:solidFill>
                  <a:srgbClr val="2E2B1F"/>
                </a:solidFill>
                <a:latin typeface="Calibri"/>
                <a:cs typeface="Calibri"/>
              </a:rPr>
              <a:t>match </a:t>
            </a:r>
            <a:r>
              <a:rPr sz="2800" spc="-62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2E2B1F"/>
                </a:solidFill>
                <a:latin typeface="Calibri"/>
                <a:cs typeface="Calibri"/>
              </a:rPr>
              <a:t>any</a:t>
            </a:r>
            <a:r>
              <a:rPr sz="2800" spc="-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2E2B1F"/>
                </a:solidFill>
                <a:latin typeface="Calibri"/>
                <a:cs typeface="Calibri"/>
              </a:rPr>
              <a:t>records</a:t>
            </a:r>
            <a:r>
              <a:rPr sz="2800" spc="-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2E2B1F"/>
                </a:solidFill>
                <a:latin typeface="Calibri"/>
                <a:cs typeface="Calibri"/>
              </a:rPr>
              <a:t>in</a:t>
            </a:r>
            <a:r>
              <a:rPr sz="2800" spc="-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2E2B1F"/>
                </a:solidFill>
                <a:latin typeface="Calibri"/>
                <a:cs typeface="Calibri"/>
              </a:rPr>
              <a:t>the </a:t>
            </a:r>
            <a:r>
              <a:rPr sz="2800" spc="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2E2B1F"/>
                </a:solidFill>
                <a:latin typeface="Calibri"/>
                <a:cs typeface="Calibri"/>
              </a:rPr>
              <a:t>right</a:t>
            </a:r>
            <a:r>
              <a:rPr sz="2800" spc="-1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2E2B1F"/>
                </a:solidFill>
                <a:latin typeface="Calibri"/>
                <a:cs typeface="Calibri"/>
              </a:rPr>
              <a:t>table (table</a:t>
            </a:r>
            <a:r>
              <a:rPr sz="2800" spc="-2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2E2B1F"/>
                </a:solidFill>
                <a:latin typeface="Calibri"/>
                <a:cs typeface="Calibri"/>
              </a:rPr>
              <a:t>B).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92800" y="2598039"/>
            <a:ext cx="4876800" cy="246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8955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14587" y="485102"/>
            <a:ext cx="9212579" cy="6905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00" dirty="0"/>
              <a:t>L</a:t>
            </a:r>
            <a:r>
              <a:rPr spc="-105" dirty="0"/>
              <a:t>ef</a:t>
            </a:r>
            <a:r>
              <a:rPr dirty="0"/>
              <a:t>t</a:t>
            </a:r>
            <a:r>
              <a:rPr spc="-195" dirty="0"/>
              <a:t> </a:t>
            </a:r>
            <a:r>
              <a:rPr spc="-105" dirty="0"/>
              <a:t>Jo</a:t>
            </a:r>
            <a:r>
              <a:rPr spc="-110" dirty="0"/>
              <a:t>i</a:t>
            </a:r>
            <a:r>
              <a:rPr dirty="0"/>
              <a:t>n</a:t>
            </a:r>
            <a:r>
              <a:rPr spc="-210" dirty="0"/>
              <a:t> </a:t>
            </a:r>
            <a:r>
              <a:rPr spc="-105" dirty="0"/>
              <a:t>E</a:t>
            </a:r>
            <a:r>
              <a:rPr spc="-204" dirty="0"/>
              <a:t>x</a:t>
            </a:r>
            <a:r>
              <a:rPr spc="-110" dirty="0"/>
              <a:t>c</a:t>
            </a:r>
            <a:r>
              <a:rPr spc="-105" dirty="0"/>
              <a:t>lud</a:t>
            </a:r>
            <a:r>
              <a:rPr spc="-110" dirty="0"/>
              <a:t>i</a:t>
            </a:r>
            <a:r>
              <a:rPr spc="-105" dirty="0"/>
              <a:t>n</a:t>
            </a:r>
            <a:r>
              <a:rPr dirty="0"/>
              <a:t>g</a:t>
            </a:r>
            <a:r>
              <a:rPr spc="-200" dirty="0"/>
              <a:t> </a:t>
            </a:r>
            <a:r>
              <a:rPr spc="-105" dirty="0"/>
              <a:t>Inne</a:t>
            </a:r>
            <a:r>
              <a:rPr dirty="0"/>
              <a:t>r</a:t>
            </a:r>
            <a:r>
              <a:rPr spc="-210" dirty="0"/>
              <a:t> </a:t>
            </a:r>
            <a:r>
              <a:rPr spc="-105" dirty="0"/>
              <a:t>Jo</a:t>
            </a:r>
            <a:r>
              <a:rPr spc="-110" dirty="0"/>
              <a:t>i</a:t>
            </a:r>
            <a:r>
              <a:rPr dirty="0"/>
              <a:t>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66987" y="3744214"/>
            <a:ext cx="9628293" cy="225702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1149350" indent="-228600">
              <a:lnSpc>
                <a:spcPct val="100000"/>
              </a:lnSpc>
              <a:spcBef>
                <a:spcPts val="100"/>
              </a:spcBef>
              <a:buClr>
                <a:srgbClr val="A9A47B"/>
              </a:buClr>
              <a:buFont typeface="Arial"/>
              <a:buChar char="•"/>
              <a:tabLst>
                <a:tab pos="241300" algn="l"/>
              </a:tabLst>
            </a:pPr>
            <a:r>
              <a:rPr sz="2800" spc="-10" dirty="0">
                <a:solidFill>
                  <a:srgbClr val="00B0F0"/>
                </a:solidFill>
                <a:latin typeface="Calibri"/>
                <a:cs typeface="Calibri"/>
              </a:rPr>
              <a:t>SELECT</a:t>
            </a:r>
            <a:r>
              <a:rPr sz="2800" dirty="0">
                <a:solidFill>
                  <a:srgbClr val="00B0F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2E2B1F"/>
                </a:solidFill>
                <a:latin typeface="Calibri"/>
                <a:cs typeface="Calibri"/>
              </a:rPr>
              <a:t>* </a:t>
            </a:r>
            <a:r>
              <a:rPr sz="2800" spc="-10" dirty="0">
                <a:solidFill>
                  <a:srgbClr val="00B0F0"/>
                </a:solidFill>
                <a:latin typeface="Calibri"/>
                <a:cs typeface="Calibri"/>
              </a:rPr>
              <a:t>FROM</a:t>
            </a:r>
            <a:r>
              <a:rPr sz="2800" spc="5" dirty="0">
                <a:solidFill>
                  <a:srgbClr val="00B0F0"/>
                </a:solidFill>
                <a:latin typeface="Calibri"/>
                <a:cs typeface="Calibri"/>
              </a:rPr>
              <a:t> </a:t>
            </a:r>
            <a:r>
              <a:rPr sz="2800" spc="-40" dirty="0">
                <a:solidFill>
                  <a:srgbClr val="2E2B1F"/>
                </a:solidFill>
                <a:latin typeface="Calibri"/>
                <a:cs typeface="Calibri"/>
              </a:rPr>
              <a:t>TableA</a:t>
            </a:r>
            <a:r>
              <a:rPr sz="2800" spc="-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00B0F0"/>
                </a:solidFill>
                <a:latin typeface="Calibri"/>
                <a:cs typeface="Calibri"/>
              </a:rPr>
              <a:t>LEFT </a:t>
            </a:r>
            <a:r>
              <a:rPr sz="2800" dirty="0">
                <a:solidFill>
                  <a:srgbClr val="00B0F0"/>
                </a:solidFill>
                <a:latin typeface="Calibri"/>
                <a:cs typeface="Calibri"/>
              </a:rPr>
              <a:t>JOIN</a:t>
            </a:r>
            <a:r>
              <a:rPr sz="2800" spc="-15" dirty="0">
                <a:solidFill>
                  <a:srgbClr val="00B0F0"/>
                </a:solidFill>
                <a:latin typeface="Calibri"/>
                <a:cs typeface="Calibri"/>
              </a:rPr>
              <a:t> </a:t>
            </a:r>
            <a:r>
              <a:rPr sz="2800" spc="-40" dirty="0" err="1">
                <a:solidFill>
                  <a:srgbClr val="2E2B1F"/>
                </a:solidFill>
                <a:latin typeface="Calibri"/>
                <a:cs typeface="Calibri"/>
              </a:rPr>
              <a:t>TableB</a:t>
            </a:r>
            <a:r>
              <a:rPr sz="28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endParaRPr lang="en-US" sz="2800" spc="-40" dirty="0">
              <a:solidFill>
                <a:srgbClr val="2E2B1F"/>
              </a:solidFill>
              <a:latin typeface="Calibri"/>
              <a:cs typeface="Calibri"/>
            </a:endParaRPr>
          </a:p>
          <a:p>
            <a:pPr marL="241300" marR="1149350" indent="-228600">
              <a:lnSpc>
                <a:spcPct val="100000"/>
              </a:lnSpc>
              <a:spcBef>
                <a:spcPts val="100"/>
              </a:spcBef>
              <a:buClr>
                <a:srgbClr val="A9A47B"/>
              </a:buClr>
              <a:buFont typeface="Arial"/>
              <a:buChar char="•"/>
              <a:tabLst>
                <a:tab pos="241300" algn="l"/>
              </a:tabLst>
            </a:pPr>
            <a:r>
              <a:rPr sz="2800" spc="-62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00B0F0"/>
                </a:solidFill>
                <a:latin typeface="Calibri"/>
                <a:cs typeface="Calibri"/>
              </a:rPr>
              <a:t>ON</a:t>
            </a:r>
            <a:r>
              <a:rPr sz="2800" dirty="0">
                <a:solidFill>
                  <a:srgbClr val="00B0F0"/>
                </a:solidFill>
                <a:latin typeface="Calibri"/>
                <a:cs typeface="Calibri"/>
              </a:rPr>
              <a:t> </a:t>
            </a:r>
            <a:r>
              <a:rPr sz="2800" spc="-25" dirty="0">
                <a:solidFill>
                  <a:srgbClr val="2E2B1F"/>
                </a:solidFill>
                <a:latin typeface="Calibri"/>
                <a:cs typeface="Calibri"/>
              </a:rPr>
              <a:t>TableA.PK</a:t>
            </a:r>
            <a:r>
              <a:rPr sz="2800" dirty="0">
                <a:solidFill>
                  <a:srgbClr val="2E2B1F"/>
                </a:solidFill>
                <a:latin typeface="Calibri"/>
                <a:cs typeface="Calibri"/>
              </a:rPr>
              <a:t> =</a:t>
            </a:r>
            <a:r>
              <a:rPr sz="2800" spc="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800" spc="-25" dirty="0">
                <a:solidFill>
                  <a:srgbClr val="2E2B1F"/>
                </a:solidFill>
                <a:latin typeface="Calibri"/>
                <a:cs typeface="Calibri"/>
              </a:rPr>
              <a:t>TableB.PK</a:t>
            </a:r>
            <a:endParaRPr sz="2800" dirty="0">
              <a:latin typeface="Calibri"/>
              <a:cs typeface="Calibri"/>
            </a:endParaRPr>
          </a:p>
          <a:p>
            <a:pPr marL="241300">
              <a:lnSpc>
                <a:spcPct val="100000"/>
              </a:lnSpc>
            </a:pPr>
            <a:r>
              <a:rPr sz="2800" dirty="0">
                <a:solidFill>
                  <a:srgbClr val="00B0F0"/>
                </a:solidFill>
                <a:latin typeface="Calibri"/>
                <a:cs typeface="Calibri"/>
              </a:rPr>
              <a:t>WHERE</a:t>
            </a:r>
            <a:r>
              <a:rPr sz="2800" spc="-30" dirty="0">
                <a:solidFill>
                  <a:srgbClr val="00B0F0"/>
                </a:solidFill>
                <a:latin typeface="Calibri"/>
                <a:cs typeface="Calibri"/>
              </a:rPr>
              <a:t> </a:t>
            </a:r>
            <a:r>
              <a:rPr sz="2800" spc="-25" dirty="0">
                <a:solidFill>
                  <a:srgbClr val="2E2B1F"/>
                </a:solidFill>
                <a:latin typeface="Calibri"/>
                <a:cs typeface="Calibri"/>
              </a:rPr>
              <a:t>TableB.PK</a:t>
            </a:r>
            <a:r>
              <a:rPr sz="2800" spc="-3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00B0F0"/>
                </a:solidFill>
                <a:latin typeface="Calibri"/>
                <a:cs typeface="Calibri"/>
              </a:rPr>
              <a:t>IS</a:t>
            </a:r>
            <a:r>
              <a:rPr sz="2800" spc="-20" dirty="0">
                <a:solidFill>
                  <a:srgbClr val="00B0F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00B0F0"/>
                </a:solidFill>
                <a:latin typeface="Calibri"/>
                <a:cs typeface="Calibri"/>
              </a:rPr>
              <a:t>NULL</a:t>
            </a:r>
            <a:r>
              <a:rPr lang="en-US" sz="2800" dirty="0">
                <a:solidFill>
                  <a:srgbClr val="00B0F0"/>
                </a:solidFill>
                <a:latin typeface="Calibri"/>
                <a:cs typeface="Calibri"/>
              </a:rPr>
              <a:t>;</a:t>
            </a:r>
            <a:endParaRPr sz="2800" dirty="0">
              <a:solidFill>
                <a:srgbClr val="00B0F0"/>
              </a:solidFill>
              <a:latin typeface="Calibri"/>
              <a:cs typeface="Calibri"/>
            </a:endParaRPr>
          </a:p>
          <a:p>
            <a:pPr marL="241300" marR="5080" indent="-228600">
              <a:lnSpc>
                <a:spcPct val="100000"/>
              </a:lnSpc>
              <a:spcBef>
                <a:spcPts val="675"/>
              </a:spcBef>
              <a:buClr>
                <a:srgbClr val="A9A47B"/>
              </a:buClr>
              <a:buFont typeface="Arial"/>
              <a:buChar char="•"/>
              <a:tabLst>
                <a:tab pos="241300" algn="l"/>
              </a:tabLst>
            </a:pPr>
            <a:r>
              <a:rPr sz="2800" spc="-20" dirty="0">
                <a:solidFill>
                  <a:srgbClr val="2E2B1F"/>
                </a:solidFill>
                <a:latin typeface="Calibri"/>
                <a:cs typeface="Calibri"/>
              </a:rPr>
              <a:t>Perform </a:t>
            </a:r>
            <a:r>
              <a:rPr sz="2800" spc="-10" dirty="0">
                <a:solidFill>
                  <a:srgbClr val="2E2B1F"/>
                </a:solidFill>
                <a:latin typeface="Calibri"/>
                <a:cs typeface="Calibri"/>
              </a:rPr>
              <a:t>left outer</a:t>
            </a:r>
            <a:r>
              <a:rPr sz="280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2E2B1F"/>
                </a:solidFill>
                <a:latin typeface="Calibri"/>
                <a:cs typeface="Calibri"/>
              </a:rPr>
              <a:t>join, </a:t>
            </a:r>
            <a:r>
              <a:rPr sz="2800" dirty="0">
                <a:solidFill>
                  <a:srgbClr val="2E2B1F"/>
                </a:solidFill>
                <a:latin typeface="Calibri"/>
                <a:cs typeface="Calibri"/>
              </a:rPr>
              <a:t>then</a:t>
            </a:r>
            <a:r>
              <a:rPr sz="2800" spc="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2E2B1F"/>
                </a:solidFill>
                <a:latin typeface="Calibri"/>
                <a:cs typeface="Calibri"/>
              </a:rPr>
              <a:t>exclude</a:t>
            </a:r>
            <a:r>
              <a:rPr sz="2800" dirty="0">
                <a:solidFill>
                  <a:srgbClr val="2E2B1F"/>
                </a:solidFill>
                <a:latin typeface="Calibri"/>
                <a:cs typeface="Calibri"/>
              </a:rPr>
              <a:t> the </a:t>
            </a:r>
            <a:r>
              <a:rPr sz="2800" spc="-20" dirty="0">
                <a:solidFill>
                  <a:srgbClr val="2E2B1F"/>
                </a:solidFill>
                <a:latin typeface="Calibri"/>
                <a:cs typeface="Calibri"/>
              </a:rPr>
              <a:t>records </a:t>
            </a:r>
            <a:r>
              <a:rPr sz="2800" spc="-62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2E2B1F"/>
                </a:solidFill>
                <a:latin typeface="Calibri"/>
                <a:cs typeface="Calibri"/>
              </a:rPr>
              <a:t>we</a:t>
            </a:r>
            <a:r>
              <a:rPr sz="280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2E2B1F"/>
                </a:solidFill>
                <a:latin typeface="Calibri"/>
                <a:cs typeface="Calibri"/>
              </a:rPr>
              <a:t>don't</a:t>
            </a:r>
            <a:r>
              <a:rPr sz="280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2E2B1F"/>
                </a:solidFill>
                <a:latin typeface="Calibri"/>
                <a:cs typeface="Calibri"/>
              </a:rPr>
              <a:t>want</a:t>
            </a:r>
            <a:r>
              <a:rPr sz="280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2E2B1F"/>
                </a:solidFill>
                <a:latin typeface="Calibri"/>
                <a:cs typeface="Calibri"/>
              </a:rPr>
              <a:t>from</a:t>
            </a:r>
            <a:r>
              <a:rPr sz="2800" spc="-5" dirty="0">
                <a:solidFill>
                  <a:srgbClr val="2E2B1F"/>
                </a:solidFill>
                <a:latin typeface="Calibri"/>
                <a:cs typeface="Calibri"/>
              </a:rPr>
              <a:t> the</a:t>
            </a:r>
            <a:r>
              <a:rPr sz="280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2E2B1F"/>
                </a:solidFill>
                <a:latin typeface="Calibri"/>
                <a:cs typeface="Calibri"/>
              </a:rPr>
              <a:t>right</a:t>
            </a:r>
            <a:r>
              <a:rPr sz="280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2E2B1F"/>
                </a:solidFill>
                <a:latin typeface="Calibri"/>
                <a:cs typeface="Calibri"/>
              </a:rPr>
              <a:t>side</a:t>
            </a:r>
            <a:r>
              <a:rPr sz="2800" spc="-1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2E2B1F"/>
                </a:solidFill>
                <a:latin typeface="Calibri"/>
                <a:cs typeface="Calibri"/>
              </a:rPr>
              <a:t>via</a:t>
            </a:r>
            <a:r>
              <a:rPr sz="2800" spc="-1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2E2B1F"/>
                </a:solidFill>
                <a:latin typeface="Calibri"/>
                <a:cs typeface="Calibri"/>
              </a:rPr>
              <a:t>a</a:t>
            </a:r>
            <a:r>
              <a:rPr sz="2800" spc="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2E2B1F"/>
                </a:solidFill>
                <a:latin typeface="Calibri"/>
                <a:cs typeface="Calibri"/>
              </a:rPr>
              <a:t>where </a:t>
            </a:r>
            <a:r>
              <a:rPr sz="2800" spc="-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2E2B1F"/>
                </a:solidFill>
                <a:latin typeface="Calibri"/>
                <a:cs typeface="Calibri"/>
              </a:rPr>
              <a:t>clause.</a:t>
            </a:r>
            <a:endParaRPr sz="2800" dirty="0">
              <a:latin typeface="Calibri"/>
              <a:cs typeface="Calibri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804333" y="1593851"/>
          <a:ext cx="9956800" cy="17506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89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89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89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89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39445">
                <a:tc>
                  <a:txBody>
                    <a:bodyPr/>
                    <a:lstStyle/>
                    <a:p>
                      <a:pPr marL="91440" marR="112585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b="1" spc="-14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ableA  </a:t>
                      </a:r>
                      <a:r>
                        <a:rPr sz="1800" b="1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Value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A9A47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2050">
                        <a:latin typeface="Times New Roman"/>
                        <a:cs typeface="Times New Roman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PK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63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A9A47B"/>
                    </a:solidFill>
                  </a:tcPr>
                </a:tc>
                <a:tc>
                  <a:txBody>
                    <a:bodyPr/>
                    <a:lstStyle/>
                    <a:p>
                      <a:pPr marL="91440" marR="113601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b="1" spc="-14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ableB  PK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A9A47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2050">
                        <a:latin typeface="Times New Roman"/>
                        <a:cs typeface="Times New Roman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sz="1800" b="1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Value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63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A9A4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1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LINCOLN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1E0D6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4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1E0D6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NULL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1E0D6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NULL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1E0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1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ARIZONA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0EFEB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0EFEB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NULL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0EFEB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NULL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0EF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1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LUCENT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1E0D6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10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1E0D6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NULL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1E0D6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NULL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1E0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676335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14587" y="485102"/>
            <a:ext cx="9672320" cy="6905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10" dirty="0"/>
              <a:t>Ri</a:t>
            </a:r>
            <a:r>
              <a:rPr spc="-135" dirty="0"/>
              <a:t>g</a:t>
            </a:r>
            <a:r>
              <a:rPr spc="-105" dirty="0"/>
              <a:t>h</a:t>
            </a:r>
            <a:r>
              <a:rPr dirty="0"/>
              <a:t>t</a:t>
            </a:r>
            <a:r>
              <a:rPr spc="-185" dirty="0"/>
              <a:t> </a:t>
            </a:r>
            <a:r>
              <a:rPr spc="-105" dirty="0"/>
              <a:t>Jo</a:t>
            </a:r>
            <a:r>
              <a:rPr spc="-110" dirty="0"/>
              <a:t>i</a:t>
            </a:r>
            <a:r>
              <a:rPr dirty="0"/>
              <a:t>n</a:t>
            </a:r>
            <a:r>
              <a:rPr spc="-210" dirty="0"/>
              <a:t> </a:t>
            </a:r>
            <a:r>
              <a:rPr spc="-105" dirty="0"/>
              <a:t>E</a:t>
            </a:r>
            <a:r>
              <a:rPr spc="-204" dirty="0"/>
              <a:t>x</a:t>
            </a:r>
            <a:r>
              <a:rPr spc="-110" dirty="0"/>
              <a:t>c</a:t>
            </a:r>
            <a:r>
              <a:rPr spc="-105" dirty="0"/>
              <a:t>lud</a:t>
            </a:r>
            <a:r>
              <a:rPr spc="-110" dirty="0"/>
              <a:t>i</a:t>
            </a:r>
            <a:r>
              <a:rPr spc="-105" dirty="0"/>
              <a:t>n</a:t>
            </a:r>
            <a:r>
              <a:rPr dirty="0"/>
              <a:t>g</a:t>
            </a:r>
            <a:r>
              <a:rPr spc="-190" dirty="0"/>
              <a:t> </a:t>
            </a:r>
            <a:r>
              <a:rPr spc="-105" dirty="0"/>
              <a:t>Inne</a:t>
            </a:r>
            <a:r>
              <a:rPr dirty="0"/>
              <a:t>r</a:t>
            </a:r>
            <a:r>
              <a:rPr spc="-210" dirty="0"/>
              <a:t> </a:t>
            </a:r>
            <a:r>
              <a:rPr spc="-105" dirty="0"/>
              <a:t>Jo</a:t>
            </a:r>
            <a:r>
              <a:rPr spc="-110" dirty="0"/>
              <a:t>i</a:t>
            </a:r>
            <a:r>
              <a:rPr dirty="0"/>
              <a:t>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66986" y="1546606"/>
            <a:ext cx="4428067" cy="21672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0"/>
              </a:spcBef>
              <a:buClr>
                <a:srgbClr val="A9A47B"/>
              </a:buClr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2E2B1F"/>
                </a:solidFill>
                <a:latin typeface="Calibri"/>
                <a:cs typeface="Calibri"/>
              </a:rPr>
              <a:t>This</a:t>
            </a:r>
            <a:r>
              <a:rPr sz="2800" spc="-3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2E2B1F"/>
                </a:solidFill>
                <a:latin typeface="Calibri"/>
                <a:cs typeface="Calibri"/>
              </a:rPr>
              <a:t>query</a:t>
            </a:r>
            <a:r>
              <a:rPr sz="2800" spc="-2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2E2B1F"/>
                </a:solidFill>
                <a:latin typeface="Calibri"/>
                <a:cs typeface="Calibri"/>
              </a:rPr>
              <a:t>will</a:t>
            </a:r>
            <a:r>
              <a:rPr sz="28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2E2B1F"/>
                </a:solidFill>
                <a:latin typeface="Calibri"/>
                <a:cs typeface="Calibri"/>
              </a:rPr>
              <a:t>return </a:t>
            </a:r>
            <a:r>
              <a:rPr sz="2800" spc="-62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2E2B1F"/>
                </a:solidFill>
                <a:latin typeface="Calibri"/>
                <a:cs typeface="Calibri"/>
              </a:rPr>
              <a:t>all </a:t>
            </a:r>
            <a:r>
              <a:rPr sz="2800" spc="-5" dirty="0">
                <a:solidFill>
                  <a:srgbClr val="2E2B1F"/>
                </a:solidFill>
                <a:latin typeface="Calibri"/>
                <a:cs typeface="Calibri"/>
              </a:rPr>
              <a:t>of the </a:t>
            </a:r>
            <a:r>
              <a:rPr sz="2800" spc="-15" dirty="0">
                <a:solidFill>
                  <a:srgbClr val="2E2B1F"/>
                </a:solidFill>
                <a:latin typeface="Calibri"/>
                <a:cs typeface="Calibri"/>
              </a:rPr>
              <a:t>records </a:t>
            </a:r>
            <a:r>
              <a:rPr sz="2800" dirty="0">
                <a:solidFill>
                  <a:srgbClr val="2E2B1F"/>
                </a:solidFill>
                <a:latin typeface="Calibri"/>
                <a:cs typeface="Calibri"/>
              </a:rPr>
              <a:t>in </a:t>
            </a:r>
            <a:r>
              <a:rPr sz="2800" spc="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2E2B1F"/>
                </a:solidFill>
                <a:latin typeface="Calibri"/>
                <a:cs typeface="Calibri"/>
              </a:rPr>
              <a:t>the </a:t>
            </a:r>
            <a:r>
              <a:rPr sz="2800" spc="-10" dirty="0">
                <a:solidFill>
                  <a:srgbClr val="2E2B1F"/>
                </a:solidFill>
                <a:latin typeface="Calibri"/>
                <a:cs typeface="Calibri"/>
              </a:rPr>
              <a:t>right table (table </a:t>
            </a:r>
            <a:r>
              <a:rPr sz="2800" spc="-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2E2B1F"/>
                </a:solidFill>
                <a:latin typeface="Calibri"/>
                <a:cs typeface="Calibri"/>
              </a:rPr>
              <a:t>B) </a:t>
            </a:r>
            <a:r>
              <a:rPr sz="2800" spc="-10" dirty="0">
                <a:solidFill>
                  <a:srgbClr val="2E2B1F"/>
                </a:solidFill>
                <a:latin typeface="Calibri"/>
                <a:cs typeface="Calibri"/>
              </a:rPr>
              <a:t>that </a:t>
            </a:r>
            <a:r>
              <a:rPr sz="2800" spc="-5" dirty="0">
                <a:solidFill>
                  <a:srgbClr val="2E2B1F"/>
                </a:solidFill>
                <a:latin typeface="Calibri"/>
                <a:cs typeface="Calibri"/>
              </a:rPr>
              <a:t>do not </a:t>
            </a:r>
            <a:r>
              <a:rPr sz="2800" spc="-15" dirty="0">
                <a:solidFill>
                  <a:srgbClr val="2E2B1F"/>
                </a:solidFill>
                <a:latin typeface="Calibri"/>
                <a:cs typeface="Calibri"/>
              </a:rPr>
              <a:t>match </a:t>
            </a:r>
            <a:r>
              <a:rPr sz="2800" spc="-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2E2B1F"/>
                </a:solidFill>
                <a:latin typeface="Calibri"/>
                <a:cs typeface="Calibri"/>
              </a:rPr>
              <a:t>any</a:t>
            </a:r>
            <a:r>
              <a:rPr sz="2800" spc="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2E2B1F"/>
                </a:solidFill>
                <a:latin typeface="Calibri"/>
                <a:cs typeface="Calibri"/>
              </a:rPr>
              <a:t>records</a:t>
            </a:r>
            <a:r>
              <a:rPr sz="2800" spc="3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2E2B1F"/>
                </a:solidFill>
                <a:latin typeface="Calibri"/>
                <a:cs typeface="Calibri"/>
              </a:rPr>
              <a:t>in</a:t>
            </a:r>
            <a:r>
              <a:rPr sz="2800" spc="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2E2B1F"/>
                </a:solidFill>
                <a:latin typeface="Calibri"/>
                <a:cs typeface="Calibri"/>
              </a:rPr>
              <a:t>the </a:t>
            </a:r>
            <a:r>
              <a:rPr sz="2800" spc="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2E2B1F"/>
                </a:solidFill>
                <a:latin typeface="Calibri"/>
                <a:cs typeface="Calibri"/>
              </a:rPr>
              <a:t>left</a:t>
            </a:r>
            <a:r>
              <a:rPr sz="2800" spc="-2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2E2B1F"/>
                </a:solidFill>
                <a:latin typeface="Calibri"/>
                <a:cs typeface="Calibri"/>
              </a:rPr>
              <a:t>table</a:t>
            </a:r>
            <a:r>
              <a:rPr sz="2800" spc="-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2E2B1F"/>
                </a:solidFill>
                <a:latin typeface="Calibri"/>
                <a:cs typeface="Calibri"/>
              </a:rPr>
              <a:t>(table</a:t>
            </a:r>
            <a:r>
              <a:rPr sz="2800" spc="-2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2E2B1F"/>
                </a:solidFill>
                <a:latin typeface="Calibri"/>
                <a:cs typeface="Calibri"/>
              </a:rPr>
              <a:t>A).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92800" y="2598039"/>
            <a:ext cx="4876800" cy="246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8727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14587" y="485102"/>
            <a:ext cx="9673167" cy="6905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10" dirty="0"/>
              <a:t>Ri</a:t>
            </a:r>
            <a:r>
              <a:rPr spc="-135" dirty="0"/>
              <a:t>g</a:t>
            </a:r>
            <a:r>
              <a:rPr spc="-105" dirty="0"/>
              <a:t>h</a:t>
            </a:r>
            <a:r>
              <a:rPr dirty="0"/>
              <a:t>t</a:t>
            </a:r>
            <a:r>
              <a:rPr spc="-180" dirty="0"/>
              <a:t> </a:t>
            </a:r>
            <a:r>
              <a:rPr spc="-105" dirty="0"/>
              <a:t>Jo</a:t>
            </a:r>
            <a:r>
              <a:rPr spc="-110" dirty="0"/>
              <a:t>i</a:t>
            </a:r>
            <a:r>
              <a:rPr dirty="0"/>
              <a:t>n</a:t>
            </a:r>
            <a:r>
              <a:rPr spc="-210" dirty="0"/>
              <a:t> </a:t>
            </a:r>
            <a:r>
              <a:rPr spc="-105" dirty="0"/>
              <a:t>E</a:t>
            </a:r>
            <a:r>
              <a:rPr spc="-204" dirty="0"/>
              <a:t>x</a:t>
            </a:r>
            <a:r>
              <a:rPr spc="-110" dirty="0"/>
              <a:t>c</a:t>
            </a:r>
            <a:r>
              <a:rPr spc="-105" dirty="0"/>
              <a:t>lud</a:t>
            </a:r>
            <a:r>
              <a:rPr spc="-110" dirty="0"/>
              <a:t>i</a:t>
            </a:r>
            <a:r>
              <a:rPr spc="-105" dirty="0"/>
              <a:t>n</a:t>
            </a:r>
            <a:r>
              <a:rPr dirty="0"/>
              <a:t>g</a:t>
            </a:r>
            <a:r>
              <a:rPr spc="-190" dirty="0"/>
              <a:t> </a:t>
            </a:r>
            <a:r>
              <a:rPr spc="-105" dirty="0"/>
              <a:t>Inne</a:t>
            </a:r>
            <a:r>
              <a:rPr dirty="0"/>
              <a:t>r</a:t>
            </a:r>
            <a:r>
              <a:rPr spc="-210" dirty="0"/>
              <a:t> </a:t>
            </a:r>
            <a:r>
              <a:rPr spc="-105" dirty="0"/>
              <a:t>Jo</a:t>
            </a:r>
            <a:r>
              <a:rPr spc="-110" dirty="0"/>
              <a:t>i</a:t>
            </a:r>
            <a:r>
              <a:rPr dirty="0"/>
              <a:t>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66987" y="3744214"/>
            <a:ext cx="9061027" cy="225702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481330" indent="-228600">
              <a:lnSpc>
                <a:spcPct val="100000"/>
              </a:lnSpc>
              <a:spcBef>
                <a:spcPts val="100"/>
              </a:spcBef>
              <a:buClr>
                <a:srgbClr val="A9A47B"/>
              </a:buClr>
              <a:buFont typeface="Arial"/>
              <a:buChar char="•"/>
              <a:tabLst>
                <a:tab pos="241300" algn="l"/>
              </a:tabLst>
            </a:pPr>
            <a:r>
              <a:rPr sz="2800" spc="-10" dirty="0">
                <a:solidFill>
                  <a:srgbClr val="00B0F0"/>
                </a:solidFill>
                <a:latin typeface="Calibri"/>
                <a:cs typeface="Calibri"/>
              </a:rPr>
              <a:t>SELECT</a:t>
            </a:r>
            <a:r>
              <a:rPr sz="2800" dirty="0">
                <a:solidFill>
                  <a:srgbClr val="00B0F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2E2B1F"/>
                </a:solidFill>
                <a:latin typeface="Calibri"/>
                <a:cs typeface="Calibri"/>
              </a:rPr>
              <a:t>* </a:t>
            </a:r>
            <a:r>
              <a:rPr sz="2800" spc="-10" dirty="0">
                <a:solidFill>
                  <a:srgbClr val="00B0F0"/>
                </a:solidFill>
                <a:latin typeface="Calibri"/>
                <a:cs typeface="Calibri"/>
              </a:rPr>
              <a:t>FROM</a:t>
            </a:r>
            <a:r>
              <a:rPr sz="2800" dirty="0">
                <a:solidFill>
                  <a:srgbClr val="00B0F0"/>
                </a:solidFill>
                <a:latin typeface="Calibri"/>
                <a:cs typeface="Calibri"/>
              </a:rPr>
              <a:t> </a:t>
            </a:r>
            <a:r>
              <a:rPr sz="2800" spc="-40" dirty="0">
                <a:solidFill>
                  <a:srgbClr val="2E2B1F"/>
                </a:solidFill>
                <a:latin typeface="Calibri"/>
                <a:cs typeface="Calibri"/>
              </a:rPr>
              <a:t>TableA</a:t>
            </a:r>
            <a:r>
              <a:rPr sz="2800" spc="-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00B0F0"/>
                </a:solidFill>
                <a:latin typeface="Calibri"/>
                <a:cs typeface="Calibri"/>
              </a:rPr>
              <a:t>RIGHT</a:t>
            </a:r>
            <a:r>
              <a:rPr sz="2800" spc="-15" dirty="0">
                <a:solidFill>
                  <a:srgbClr val="00B0F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00B0F0"/>
                </a:solidFill>
                <a:latin typeface="Calibri"/>
                <a:cs typeface="Calibri"/>
              </a:rPr>
              <a:t>JOIN</a:t>
            </a:r>
            <a:r>
              <a:rPr sz="2800" spc="-15" dirty="0">
                <a:solidFill>
                  <a:srgbClr val="00B0F0"/>
                </a:solidFill>
                <a:latin typeface="Calibri"/>
                <a:cs typeface="Calibri"/>
              </a:rPr>
              <a:t> </a:t>
            </a:r>
            <a:r>
              <a:rPr sz="2800" spc="-40" dirty="0" err="1">
                <a:solidFill>
                  <a:srgbClr val="2E2B1F"/>
                </a:solidFill>
                <a:latin typeface="Calibri"/>
                <a:cs typeface="Calibri"/>
              </a:rPr>
              <a:t>TableB</a:t>
            </a:r>
            <a:r>
              <a:rPr sz="28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800" spc="-61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endParaRPr lang="en-US" sz="2800" spc="-615" dirty="0">
              <a:solidFill>
                <a:srgbClr val="2E2B1F"/>
              </a:solidFill>
              <a:latin typeface="Calibri"/>
              <a:cs typeface="Calibri"/>
            </a:endParaRPr>
          </a:p>
          <a:p>
            <a:pPr marL="241300" marR="481330" indent="-228600">
              <a:lnSpc>
                <a:spcPct val="100000"/>
              </a:lnSpc>
              <a:spcBef>
                <a:spcPts val="100"/>
              </a:spcBef>
              <a:buClr>
                <a:srgbClr val="A9A47B"/>
              </a:buClr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00B0F0"/>
                </a:solidFill>
                <a:latin typeface="Calibri"/>
                <a:cs typeface="Calibri"/>
              </a:rPr>
              <a:t>ON</a:t>
            </a:r>
            <a:r>
              <a:rPr sz="2800" dirty="0">
                <a:solidFill>
                  <a:srgbClr val="00B0F0"/>
                </a:solidFill>
                <a:latin typeface="Calibri"/>
                <a:cs typeface="Calibri"/>
              </a:rPr>
              <a:t> </a:t>
            </a:r>
            <a:r>
              <a:rPr sz="2800" spc="-25" dirty="0">
                <a:solidFill>
                  <a:srgbClr val="2E2B1F"/>
                </a:solidFill>
                <a:latin typeface="Calibri"/>
                <a:cs typeface="Calibri"/>
              </a:rPr>
              <a:t>TableA.PK</a:t>
            </a:r>
            <a:r>
              <a:rPr sz="2800" dirty="0">
                <a:solidFill>
                  <a:srgbClr val="2E2B1F"/>
                </a:solidFill>
                <a:latin typeface="Calibri"/>
                <a:cs typeface="Calibri"/>
              </a:rPr>
              <a:t> =</a:t>
            </a:r>
            <a:r>
              <a:rPr sz="2800" spc="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800" spc="-25" dirty="0">
                <a:solidFill>
                  <a:srgbClr val="2E2B1F"/>
                </a:solidFill>
                <a:latin typeface="Calibri"/>
                <a:cs typeface="Calibri"/>
              </a:rPr>
              <a:t>TableB.PK</a:t>
            </a:r>
            <a:endParaRPr sz="2800" dirty="0">
              <a:latin typeface="Calibri"/>
              <a:cs typeface="Calibri"/>
            </a:endParaRPr>
          </a:p>
          <a:p>
            <a:pPr marL="241300">
              <a:lnSpc>
                <a:spcPct val="100000"/>
              </a:lnSpc>
            </a:pPr>
            <a:r>
              <a:rPr sz="2800" dirty="0">
                <a:solidFill>
                  <a:srgbClr val="00B0F0"/>
                </a:solidFill>
                <a:latin typeface="Calibri"/>
                <a:cs typeface="Calibri"/>
              </a:rPr>
              <a:t>WHERE</a:t>
            </a:r>
            <a:r>
              <a:rPr sz="2800" spc="-30" dirty="0">
                <a:solidFill>
                  <a:srgbClr val="00B0F0"/>
                </a:solidFill>
                <a:latin typeface="Calibri"/>
                <a:cs typeface="Calibri"/>
              </a:rPr>
              <a:t> </a:t>
            </a:r>
            <a:r>
              <a:rPr sz="2800" spc="-25" dirty="0">
                <a:solidFill>
                  <a:srgbClr val="2E2B1F"/>
                </a:solidFill>
                <a:latin typeface="Calibri"/>
                <a:cs typeface="Calibri"/>
              </a:rPr>
              <a:t>TableA.PK</a:t>
            </a:r>
            <a:r>
              <a:rPr sz="2800" spc="-1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00B0F0"/>
                </a:solidFill>
                <a:latin typeface="Calibri"/>
                <a:cs typeface="Calibri"/>
              </a:rPr>
              <a:t>IS</a:t>
            </a:r>
            <a:r>
              <a:rPr sz="2800" spc="-20" dirty="0">
                <a:solidFill>
                  <a:srgbClr val="00B0F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00B0F0"/>
                </a:solidFill>
                <a:latin typeface="Calibri"/>
                <a:cs typeface="Calibri"/>
              </a:rPr>
              <a:t>NULL</a:t>
            </a:r>
          </a:p>
          <a:p>
            <a:pPr marL="241300" marR="5080" indent="-228600">
              <a:lnSpc>
                <a:spcPct val="100000"/>
              </a:lnSpc>
              <a:spcBef>
                <a:spcPts val="675"/>
              </a:spcBef>
              <a:buClr>
                <a:srgbClr val="A9A47B"/>
              </a:buClr>
              <a:buFont typeface="Arial"/>
              <a:buChar char="•"/>
              <a:tabLst>
                <a:tab pos="241300" algn="l"/>
              </a:tabLst>
            </a:pPr>
            <a:r>
              <a:rPr sz="2800" spc="-20" dirty="0">
                <a:solidFill>
                  <a:srgbClr val="2E2B1F"/>
                </a:solidFill>
                <a:latin typeface="Calibri"/>
                <a:cs typeface="Calibri"/>
              </a:rPr>
              <a:t>Perform</a:t>
            </a:r>
            <a:r>
              <a:rPr sz="2800" spc="-1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2E2B1F"/>
                </a:solidFill>
                <a:latin typeface="Calibri"/>
                <a:cs typeface="Calibri"/>
              </a:rPr>
              <a:t>right outer</a:t>
            </a:r>
            <a:r>
              <a:rPr sz="280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2E2B1F"/>
                </a:solidFill>
                <a:latin typeface="Calibri"/>
                <a:cs typeface="Calibri"/>
              </a:rPr>
              <a:t>join, </a:t>
            </a:r>
            <a:r>
              <a:rPr sz="2800" dirty="0">
                <a:solidFill>
                  <a:srgbClr val="2E2B1F"/>
                </a:solidFill>
                <a:latin typeface="Calibri"/>
                <a:cs typeface="Calibri"/>
              </a:rPr>
              <a:t>then</a:t>
            </a:r>
            <a:r>
              <a:rPr sz="2800" spc="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2E2B1F"/>
                </a:solidFill>
                <a:latin typeface="Calibri"/>
                <a:cs typeface="Calibri"/>
              </a:rPr>
              <a:t>exclude</a:t>
            </a:r>
            <a:r>
              <a:rPr sz="2800" spc="-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2E2B1F"/>
                </a:solidFill>
                <a:latin typeface="Calibri"/>
                <a:cs typeface="Calibri"/>
              </a:rPr>
              <a:t>the </a:t>
            </a:r>
            <a:r>
              <a:rPr sz="2800" spc="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2E2B1F"/>
                </a:solidFill>
                <a:latin typeface="Calibri"/>
                <a:cs typeface="Calibri"/>
              </a:rPr>
              <a:t>records</a:t>
            </a:r>
            <a:r>
              <a:rPr sz="2800" spc="-10" dirty="0">
                <a:solidFill>
                  <a:srgbClr val="2E2B1F"/>
                </a:solidFill>
                <a:latin typeface="Calibri"/>
                <a:cs typeface="Calibri"/>
              </a:rPr>
              <a:t> we</a:t>
            </a:r>
            <a:r>
              <a:rPr sz="280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2E2B1F"/>
                </a:solidFill>
                <a:latin typeface="Calibri"/>
                <a:cs typeface="Calibri"/>
              </a:rPr>
              <a:t>don't</a:t>
            </a:r>
            <a:r>
              <a:rPr sz="280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2E2B1F"/>
                </a:solidFill>
                <a:latin typeface="Calibri"/>
                <a:cs typeface="Calibri"/>
              </a:rPr>
              <a:t>want</a:t>
            </a:r>
            <a:r>
              <a:rPr sz="280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2E2B1F"/>
                </a:solidFill>
                <a:latin typeface="Calibri"/>
                <a:cs typeface="Calibri"/>
              </a:rPr>
              <a:t>from</a:t>
            </a:r>
            <a:r>
              <a:rPr sz="2800" spc="-5" dirty="0">
                <a:solidFill>
                  <a:srgbClr val="2E2B1F"/>
                </a:solidFill>
                <a:latin typeface="Calibri"/>
                <a:cs typeface="Calibri"/>
              </a:rPr>
              <a:t> the</a:t>
            </a:r>
            <a:r>
              <a:rPr sz="2800" spc="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2E2B1F"/>
                </a:solidFill>
                <a:latin typeface="Calibri"/>
                <a:cs typeface="Calibri"/>
              </a:rPr>
              <a:t>left </a:t>
            </a:r>
            <a:r>
              <a:rPr sz="2800" spc="-5" dirty="0">
                <a:solidFill>
                  <a:srgbClr val="2E2B1F"/>
                </a:solidFill>
                <a:latin typeface="Calibri"/>
                <a:cs typeface="Calibri"/>
              </a:rPr>
              <a:t>side</a:t>
            </a:r>
            <a:r>
              <a:rPr sz="2800" dirty="0">
                <a:solidFill>
                  <a:srgbClr val="2E2B1F"/>
                </a:solidFill>
                <a:latin typeface="Calibri"/>
                <a:cs typeface="Calibri"/>
              </a:rPr>
              <a:t> via</a:t>
            </a:r>
            <a:r>
              <a:rPr sz="2800" spc="-1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2E2B1F"/>
                </a:solidFill>
                <a:latin typeface="Calibri"/>
                <a:cs typeface="Calibri"/>
              </a:rPr>
              <a:t>a </a:t>
            </a:r>
            <a:r>
              <a:rPr sz="2800" spc="-62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2E2B1F"/>
                </a:solidFill>
                <a:latin typeface="Calibri"/>
                <a:cs typeface="Calibri"/>
              </a:rPr>
              <a:t>where</a:t>
            </a:r>
            <a:r>
              <a:rPr sz="2800" spc="-2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2E2B1F"/>
                </a:solidFill>
                <a:latin typeface="Calibri"/>
                <a:cs typeface="Calibri"/>
              </a:rPr>
              <a:t>clause.</a:t>
            </a:r>
            <a:endParaRPr sz="2800" dirty="0">
              <a:latin typeface="Calibri"/>
              <a:cs typeface="Calibri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804333" y="1593851"/>
          <a:ext cx="9956800" cy="17506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89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89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89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89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39445">
                <a:tc>
                  <a:txBody>
                    <a:bodyPr/>
                    <a:lstStyle/>
                    <a:p>
                      <a:pPr marL="91440" marR="112585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b="1" spc="-14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ableA  </a:t>
                      </a:r>
                      <a:r>
                        <a:rPr sz="1800" b="1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Value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A9A47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2050">
                        <a:latin typeface="Times New Roman"/>
                        <a:cs typeface="Times New Roman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PK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63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A9A47B"/>
                    </a:solidFill>
                  </a:tcPr>
                </a:tc>
                <a:tc>
                  <a:txBody>
                    <a:bodyPr/>
                    <a:lstStyle/>
                    <a:p>
                      <a:pPr marL="91440" marR="113601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b="1" spc="-14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ableB  PK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A9A47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2050">
                        <a:latin typeface="Times New Roman"/>
                        <a:cs typeface="Times New Roman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sz="1800" b="1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Value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63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A9A4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NULL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1E0D6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NULL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1E0D6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8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1E0D6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1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MICROSOFT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1E0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NULL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0EFEB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NULL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0EFEB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9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0EFEB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APPLE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0EF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NULL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1E0D6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NULL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1E0D6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11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1E0D6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2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SCOTCH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1E0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412639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14587" y="485102"/>
            <a:ext cx="9751907" cy="6905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70" dirty="0"/>
              <a:t>F</a:t>
            </a:r>
            <a:r>
              <a:rPr spc="-105" dirty="0"/>
              <a:t>ul</a:t>
            </a:r>
            <a:r>
              <a:rPr dirty="0"/>
              <a:t>l</a:t>
            </a:r>
            <a:r>
              <a:rPr spc="-210" dirty="0"/>
              <a:t> </a:t>
            </a:r>
            <a:r>
              <a:rPr spc="-105" dirty="0"/>
              <a:t>Ou</a:t>
            </a:r>
            <a:r>
              <a:rPr spc="-140" dirty="0"/>
              <a:t>t</a:t>
            </a:r>
            <a:r>
              <a:rPr spc="-105" dirty="0"/>
              <a:t>e</a:t>
            </a:r>
            <a:r>
              <a:rPr dirty="0"/>
              <a:t>r</a:t>
            </a:r>
            <a:r>
              <a:rPr spc="-204" dirty="0"/>
              <a:t> </a:t>
            </a:r>
            <a:r>
              <a:rPr spc="-105" dirty="0"/>
              <a:t>E</a:t>
            </a:r>
            <a:r>
              <a:rPr spc="-204" dirty="0"/>
              <a:t>x</a:t>
            </a:r>
            <a:r>
              <a:rPr spc="-110" dirty="0"/>
              <a:t>c</a:t>
            </a:r>
            <a:r>
              <a:rPr spc="-105" dirty="0"/>
              <a:t>lud</a:t>
            </a:r>
            <a:r>
              <a:rPr spc="-110" dirty="0"/>
              <a:t>i</a:t>
            </a:r>
            <a:r>
              <a:rPr spc="-105" dirty="0"/>
              <a:t>n</a:t>
            </a:r>
            <a:r>
              <a:rPr dirty="0"/>
              <a:t>g</a:t>
            </a:r>
            <a:r>
              <a:rPr spc="-200" dirty="0"/>
              <a:t> </a:t>
            </a:r>
            <a:r>
              <a:rPr spc="-105" dirty="0"/>
              <a:t>Inne</a:t>
            </a:r>
            <a:r>
              <a:rPr dirty="0"/>
              <a:t>r</a:t>
            </a:r>
            <a:r>
              <a:rPr spc="-210" dirty="0"/>
              <a:t> </a:t>
            </a:r>
            <a:r>
              <a:rPr spc="-105" dirty="0"/>
              <a:t>Jo</a:t>
            </a:r>
            <a:r>
              <a:rPr spc="-110" dirty="0"/>
              <a:t>i</a:t>
            </a:r>
            <a:r>
              <a:rPr dirty="0"/>
              <a:t>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66986" y="1546605"/>
            <a:ext cx="4428067" cy="305468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0"/>
              </a:spcBef>
              <a:buClr>
                <a:srgbClr val="A9A47B"/>
              </a:buClr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2E2B1F"/>
                </a:solidFill>
                <a:latin typeface="Calibri"/>
                <a:cs typeface="Calibri"/>
              </a:rPr>
              <a:t>This</a:t>
            </a:r>
            <a:r>
              <a:rPr sz="2800" spc="-3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2E2B1F"/>
                </a:solidFill>
                <a:latin typeface="Calibri"/>
                <a:cs typeface="Calibri"/>
              </a:rPr>
              <a:t>query</a:t>
            </a:r>
            <a:r>
              <a:rPr sz="2800" spc="-2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2E2B1F"/>
                </a:solidFill>
                <a:latin typeface="Calibri"/>
                <a:cs typeface="Calibri"/>
              </a:rPr>
              <a:t>will</a:t>
            </a:r>
            <a:r>
              <a:rPr sz="28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2E2B1F"/>
                </a:solidFill>
                <a:latin typeface="Calibri"/>
                <a:cs typeface="Calibri"/>
              </a:rPr>
              <a:t>return </a:t>
            </a:r>
            <a:r>
              <a:rPr sz="2800" spc="-62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2E2B1F"/>
                </a:solidFill>
                <a:latin typeface="Calibri"/>
                <a:cs typeface="Calibri"/>
              </a:rPr>
              <a:t>all </a:t>
            </a:r>
            <a:r>
              <a:rPr sz="2800" spc="-5" dirty="0">
                <a:solidFill>
                  <a:srgbClr val="2E2B1F"/>
                </a:solidFill>
                <a:latin typeface="Calibri"/>
                <a:cs typeface="Calibri"/>
              </a:rPr>
              <a:t>of the </a:t>
            </a:r>
            <a:r>
              <a:rPr sz="2800" spc="-15" dirty="0">
                <a:solidFill>
                  <a:srgbClr val="2E2B1F"/>
                </a:solidFill>
                <a:latin typeface="Calibri"/>
                <a:cs typeface="Calibri"/>
              </a:rPr>
              <a:t>records </a:t>
            </a:r>
            <a:r>
              <a:rPr sz="2800" dirty="0">
                <a:solidFill>
                  <a:srgbClr val="2E2B1F"/>
                </a:solidFill>
                <a:latin typeface="Calibri"/>
                <a:cs typeface="Calibri"/>
              </a:rPr>
              <a:t>in </a:t>
            </a:r>
            <a:r>
              <a:rPr sz="2800" spc="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800" spc="-45" dirty="0">
                <a:solidFill>
                  <a:srgbClr val="2E2B1F"/>
                </a:solidFill>
                <a:latin typeface="Calibri"/>
                <a:cs typeface="Calibri"/>
              </a:rPr>
              <a:t>Table</a:t>
            </a:r>
            <a:r>
              <a:rPr sz="2800" spc="-2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2E2B1F"/>
                </a:solidFill>
                <a:latin typeface="Calibri"/>
                <a:cs typeface="Calibri"/>
              </a:rPr>
              <a:t>A</a:t>
            </a:r>
            <a:r>
              <a:rPr sz="2800" spc="-1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2E2B1F"/>
                </a:solidFill>
                <a:latin typeface="Calibri"/>
                <a:cs typeface="Calibri"/>
              </a:rPr>
              <a:t>and </a:t>
            </a:r>
            <a:r>
              <a:rPr sz="2800" spc="-45" dirty="0">
                <a:solidFill>
                  <a:srgbClr val="2E2B1F"/>
                </a:solidFill>
                <a:latin typeface="Calibri"/>
                <a:cs typeface="Calibri"/>
              </a:rPr>
              <a:t>Table</a:t>
            </a:r>
            <a:r>
              <a:rPr sz="2800" spc="-2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2E2B1F"/>
                </a:solidFill>
                <a:latin typeface="Calibri"/>
                <a:cs typeface="Calibri"/>
              </a:rPr>
              <a:t>B </a:t>
            </a:r>
            <a:r>
              <a:rPr sz="2800" spc="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2E2B1F"/>
                </a:solidFill>
                <a:latin typeface="Calibri"/>
                <a:cs typeface="Calibri"/>
              </a:rPr>
              <a:t>that </a:t>
            </a:r>
            <a:r>
              <a:rPr sz="2800" spc="-5" dirty="0">
                <a:solidFill>
                  <a:srgbClr val="2E2B1F"/>
                </a:solidFill>
                <a:latin typeface="Calibri"/>
                <a:cs typeface="Calibri"/>
              </a:rPr>
              <a:t>do</a:t>
            </a:r>
            <a:r>
              <a:rPr sz="2800" spc="-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2E2B1F"/>
                </a:solidFill>
                <a:latin typeface="Calibri"/>
                <a:cs typeface="Calibri"/>
              </a:rPr>
              <a:t>not</a:t>
            </a:r>
            <a:r>
              <a:rPr sz="280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800" spc="-25" dirty="0">
                <a:solidFill>
                  <a:srgbClr val="2E2B1F"/>
                </a:solidFill>
                <a:latin typeface="Calibri"/>
                <a:cs typeface="Calibri"/>
              </a:rPr>
              <a:t>have</a:t>
            </a:r>
            <a:r>
              <a:rPr sz="2800" spc="-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2E2B1F"/>
                </a:solidFill>
                <a:latin typeface="Calibri"/>
                <a:cs typeface="Calibri"/>
              </a:rPr>
              <a:t>a </a:t>
            </a:r>
            <a:r>
              <a:rPr sz="2800" spc="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2E2B1F"/>
                </a:solidFill>
                <a:latin typeface="Calibri"/>
                <a:cs typeface="Calibri"/>
              </a:rPr>
              <a:t>matching</a:t>
            </a:r>
            <a:r>
              <a:rPr sz="2800" spc="-1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2E2B1F"/>
                </a:solidFill>
                <a:latin typeface="Calibri"/>
                <a:cs typeface="Calibri"/>
              </a:rPr>
              <a:t>record</a:t>
            </a:r>
            <a:r>
              <a:rPr sz="2800" spc="-1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2E2B1F"/>
                </a:solidFill>
                <a:latin typeface="Calibri"/>
                <a:cs typeface="Calibri"/>
              </a:rPr>
              <a:t>in </a:t>
            </a:r>
            <a:r>
              <a:rPr sz="2800" spc="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2E2B1F"/>
                </a:solidFill>
                <a:latin typeface="Calibri"/>
                <a:cs typeface="Calibri"/>
              </a:rPr>
              <a:t>the</a:t>
            </a:r>
            <a:r>
              <a:rPr sz="2800" spc="-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2E2B1F"/>
                </a:solidFill>
                <a:latin typeface="Calibri"/>
                <a:cs typeface="Calibri"/>
              </a:rPr>
              <a:t>other</a:t>
            </a:r>
            <a:r>
              <a:rPr sz="2800" spc="-10" dirty="0">
                <a:solidFill>
                  <a:srgbClr val="2E2B1F"/>
                </a:solidFill>
                <a:latin typeface="Calibri"/>
                <a:cs typeface="Calibri"/>
              </a:rPr>
              <a:t> table.</a:t>
            </a:r>
            <a:endParaRPr lang="en-US" sz="2800" spc="-10" dirty="0">
              <a:solidFill>
                <a:srgbClr val="2E2B1F"/>
              </a:solidFill>
              <a:latin typeface="Calibri"/>
              <a:cs typeface="Calibri"/>
            </a:endParaRPr>
          </a:p>
          <a:p>
            <a:pPr marL="241300" marR="5080" indent="-228600">
              <a:lnSpc>
                <a:spcPct val="100000"/>
              </a:lnSpc>
              <a:spcBef>
                <a:spcPts val="100"/>
              </a:spcBef>
              <a:buClr>
                <a:srgbClr val="A9A47B"/>
              </a:buClr>
              <a:buFont typeface="Arial"/>
              <a:buChar char="•"/>
              <a:tabLst>
                <a:tab pos="241300" algn="l"/>
              </a:tabLst>
            </a:pPr>
            <a:endParaRPr lang="en-US" sz="2800" spc="-10" dirty="0">
              <a:solidFill>
                <a:srgbClr val="2E2B1F"/>
              </a:solidFill>
              <a:latin typeface="Calibri"/>
              <a:cs typeface="Calibri"/>
            </a:endParaRPr>
          </a:p>
          <a:p>
            <a:pPr marL="241300" marR="5080" indent="-228600">
              <a:lnSpc>
                <a:spcPct val="100000"/>
              </a:lnSpc>
              <a:spcBef>
                <a:spcPts val="100"/>
              </a:spcBef>
              <a:buClr>
                <a:srgbClr val="A9A47B"/>
              </a:buClr>
              <a:buFont typeface="Arial"/>
              <a:buChar char="•"/>
              <a:tabLst>
                <a:tab pos="241300" algn="l"/>
              </a:tabLst>
            </a:pPr>
            <a:r>
              <a:rPr lang="en-US" sz="2800" spc="-10" dirty="0">
                <a:solidFill>
                  <a:srgbClr val="FF0000"/>
                </a:solidFill>
                <a:latin typeface="Calibri"/>
                <a:cs typeface="Calibri"/>
              </a:rPr>
              <a:t>In general, Not used </a:t>
            </a:r>
            <a:endParaRPr sz="2800" dirty="0">
              <a:solidFill>
                <a:srgbClr val="FF0000"/>
              </a:solidFill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92800" y="2598039"/>
            <a:ext cx="4876800" cy="246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2372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0734C-8C1E-D47E-19CA-0813F7A00E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Different Types of SQL JOINs</a:t>
            </a:r>
            <a:endParaRPr lang="en-GB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AA5728F4-8F27-5831-E77F-B97B770C518E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00075" y="1488377"/>
            <a:ext cx="10048875" cy="228263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63480" rIns="0" bIns="6348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Here are the different types of the JOINs in SQL: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(INNER) JOIN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Returns records that have matching values in both tables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LEFT (OUTER) JOIN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Returns all records from the left table, and the matched records from the right table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RIGHT (OUTER) JOIN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Returns all records from the right table, and the matched records from the left table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FULL (OUTER) JOIN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Returns all records when there is a match in either left or right table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22A08DD-2D6E-8CAB-DB8D-9BFFF3E27F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3175" y="3958150"/>
            <a:ext cx="5676900" cy="253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1692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14587" y="485102"/>
            <a:ext cx="9751907" cy="6905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70" dirty="0">
                <a:solidFill>
                  <a:srgbClr val="FF0000"/>
                </a:solidFill>
              </a:rPr>
              <a:t>F</a:t>
            </a:r>
            <a:r>
              <a:rPr spc="-105" dirty="0">
                <a:solidFill>
                  <a:srgbClr val="FF0000"/>
                </a:solidFill>
              </a:rPr>
              <a:t>ul</a:t>
            </a:r>
            <a:r>
              <a:rPr dirty="0">
                <a:solidFill>
                  <a:srgbClr val="FF0000"/>
                </a:solidFill>
              </a:rPr>
              <a:t>l</a:t>
            </a:r>
            <a:r>
              <a:rPr spc="-210" dirty="0">
                <a:solidFill>
                  <a:srgbClr val="FF0000"/>
                </a:solidFill>
              </a:rPr>
              <a:t> </a:t>
            </a:r>
            <a:r>
              <a:rPr spc="-105" dirty="0">
                <a:solidFill>
                  <a:srgbClr val="FF0000"/>
                </a:solidFill>
              </a:rPr>
              <a:t>Ou</a:t>
            </a:r>
            <a:r>
              <a:rPr spc="-140" dirty="0">
                <a:solidFill>
                  <a:srgbClr val="FF0000"/>
                </a:solidFill>
              </a:rPr>
              <a:t>t</a:t>
            </a:r>
            <a:r>
              <a:rPr spc="-105" dirty="0">
                <a:solidFill>
                  <a:srgbClr val="FF0000"/>
                </a:solidFill>
              </a:rPr>
              <a:t>e</a:t>
            </a:r>
            <a:r>
              <a:rPr dirty="0">
                <a:solidFill>
                  <a:srgbClr val="FF0000"/>
                </a:solidFill>
              </a:rPr>
              <a:t>r</a:t>
            </a:r>
            <a:r>
              <a:rPr spc="-204" dirty="0">
                <a:solidFill>
                  <a:srgbClr val="FF0000"/>
                </a:solidFill>
              </a:rPr>
              <a:t> </a:t>
            </a:r>
            <a:r>
              <a:rPr spc="-105" dirty="0"/>
              <a:t>E</a:t>
            </a:r>
            <a:r>
              <a:rPr spc="-204" dirty="0"/>
              <a:t>x</a:t>
            </a:r>
            <a:r>
              <a:rPr spc="-110" dirty="0"/>
              <a:t>c</a:t>
            </a:r>
            <a:r>
              <a:rPr spc="-105" dirty="0"/>
              <a:t>lud</a:t>
            </a:r>
            <a:r>
              <a:rPr spc="-110" dirty="0"/>
              <a:t>i</a:t>
            </a:r>
            <a:r>
              <a:rPr spc="-105" dirty="0"/>
              <a:t>n</a:t>
            </a:r>
            <a:r>
              <a:rPr dirty="0"/>
              <a:t>g</a:t>
            </a:r>
            <a:r>
              <a:rPr spc="-200" dirty="0"/>
              <a:t> </a:t>
            </a:r>
            <a:r>
              <a:rPr spc="-105" dirty="0"/>
              <a:t>Inne</a:t>
            </a:r>
            <a:r>
              <a:rPr dirty="0"/>
              <a:t>r</a:t>
            </a:r>
            <a:r>
              <a:rPr spc="-210" dirty="0"/>
              <a:t> </a:t>
            </a:r>
            <a:r>
              <a:rPr spc="-105" dirty="0"/>
              <a:t>Jo</a:t>
            </a:r>
            <a:r>
              <a:rPr spc="-110" dirty="0"/>
              <a:t>i</a:t>
            </a:r>
            <a:r>
              <a:rPr dirty="0"/>
              <a:t>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66987" y="4768597"/>
            <a:ext cx="9956800" cy="1280478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241300" marR="5080" indent="-228600">
              <a:lnSpc>
                <a:spcPts val="3020"/>
              </a:lnSpc>
              <a:spcBef>
                <a:spcPts val="484"/>
              </a:spcBef>
              <a:buClr>
                <a:srgbClr val="A9A47B"/>
              </a:buClr>
              <a:buFont typeface="Arial"/>
              <a:buChar char="•"/>
              <a:tabLst>
                <a:tab pos="241300" algn="l"/>
              </a:tabLst>
            </a:pPr>
            <a:r>
              <a:rPr sz="2800" spc="-10" dirty="0">
                <a:solidFill>
                  <a:srgbClr val="00B0F0"/>
                </a:solidFill>
                <a:latin typeface="Calibri"/>
                <a:cs typeface="Calibri"/>
              </a:rPr>
              <a:t>SELECT</a:t>
            </a:r>
            <a:r>
              <a:rPr sz="2800" dirty="0">
                <a:solidFill>
                  <a:srgbClr val="00B0F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2E2B1F"/>
                </a:solidFill>
                <a:latin typeface="Calibri"/>
                <a:cs typeface="Calibri"/>
              </a:rPr>
              <a:t>* </a:t>
            </a:r>
            <a:r>
              <a:rPr sz="2800" spc="-10" dirty="0">
                <a:solidFill>
                  <a:srgbClr val="00B0F0"/>
                </a:solidFill>
                <a:latin typeface="Calibri"/>
                <a:cs typeface="Calibri"/>
              </a:rPr>
              <a:t>FROM</a:t>
            </a:r>
            <a:r>
              <a:rPr sz="2800" spc="5" dirty="0">
                <a:solidFill>
                  <a:srgbClr val="00B0F0"/>
                </a:solidFill>
                <a:latin typeface="Calibri"/>
                <a:cs typeface="Calibri"/>
              </a:rPr>
              <a:t> </a:t>
            </a:r>
            <a:r>
              <a:rPr sz="2800" spc="-40" dirty="0">
                <a:solidFill>
                  <a:srgbClr val="2E2B1F"/>
                </a:solidFill>
                <a:latin typeface="Calibri"/>
                <a:cs typeface="Calibri"/>
              </a:rPr>
              <a:t>TableA</a:t>
            </a:r>
            <a:r>
              <a:rPr sz="2800" spc="-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00B0F0"/>
                </a:solidFill>
                <a:latin typeface="Calibri"/>
                <a:cs typeface="Calibri"/>
              </a:rPr>
              <a:t>FULL OUTER </a:t>
            </a:r>
            <a:r>
              <a:rPr sz="2800" dirty="0">
                <a:solidFill>
                  <a:srgbClr val="00B0F0"/>
                </a:solidFill>
                <a:latin typeface="Calibri"/>
                <a:cs typeface="Calibri"/>
              </a:rPr>
              <a:t>JOIN </a:t>
            </a:r>
            <a:r>
              <a:rPr sz="2800" spc="-40" dirty="0" err="1">
                <a:solidFill>
                  <a:srgbClr val="2E2B1F"/>
                </a:solidFill>
                <a:latin typeface="Calibri"/>
                <a:cs typeface="Calibri"/>
              </a:rPr>
              <a:t>TableB</a:t>
            </a:r>
            <a:r>
              <a:rPr sz="28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endParaRPr lang="en-US" sz="2800" spc="-40" dirty="0">
              <a:solidFill>
                <a:srgbClr val="2E2B1F"/>
              </a:solidFill>
              <a:latin typeface="Calibri"/>
              <a:cs typeface="Calibri"/>
            </a:endParaRPr>
          </a:p>
          <a:p>
            <a:pPr marL="241300" marR="5080" indent="-228600">
              <a:lnSpc>
                <a:spcPts val="3020"/>
              </a:lnSpc>
              <a:spcBef>
                <a:spcPts val="484"/>
              </a:spcBef>
              <a:buClr>
                <a:srgbClr val="A9A47B"/>
              </a:buClr>
              <a:buFont typeface="Arial"/>
              <a:buChar char="•"/>
              <a:tabLst>
                <a:tab pos="241300" algn="l"/>
              </a:tabLst>
            </a:pPr>
            <a:r>
              <a:rPr sz="2800" spc="-62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00B0F0"/>
                </a:solidFill>
                <a:latin typeface="Calibri"/>
                <a:cs typeface="Calibri"/>
              </a:rPr>
              <a:t>ON</a:t>
            </a:r>
            <a:r>
              <a:rPr sz="280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800" spc="-25" dirty="0">
                <a:solidFill>
                  <a:srgbClr val="2E2B1F"/>
                </a:solidFill>
                <a:latin typeface="Calibri"/>
                <a:cs typeface="Calibri"/>
              </a:rPr>
              <a:t>TableA.PK</a:t>
            </a:r>
            <a:r>
              <a:rPr sz="2800" dirty="0">
                <a:solidFill>
                  <a:srgbClr val="2E2B1F"/>
                </a:solidFill>
                <a:latin typeface="Calibri"/>
                <a:cs typeface="Calibri"/>
              </a:rPr>
              <a:t> =</a:t>
            </a:r>
            <a:r>
              <a:rPr sz="2800" spc="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800" spc="-25" dirty="0">
                <a:solidFill>
                  <a:srgbClr val="2E2B1F"/>
                </a:solidFill>
                <a:latin typeface="Calibri"/>
                <a:cs typeface="Calibri"/>
              </a:rPr>
              <a:t>TableB.PK</a:t>
            </a:r>
            <a:endParaRPr sz="2800" dirty="0">
              <a:latin typeface="Calibri"/>
              <a:cs typeface="Calibri"/>
            </a:endParaRPr>
          </a:p>
          <a:p>
            <a:pPr marL="241300" marR="2675890">
              <a:lnSpc>
                <a:spcPts val="3020"/>
              </a:lnSpc>
              <a:spcBef>
                <a:spcPts val="10"/>
              </a:spcBef>
            </a:pPr>
            <a:r>
              <a:rPr sz="2800" dirty="0">
                <a:solidFill>
                  <a:srgbClr val="00B0F0"/>
                </a:solidFill>
                <a:latin typeface="Calibri"/>
                <a:cs typeface="Calibri"/>
              </a:rPr>
              <a:t>WHERE</a:t>
            </a:r>
            <a:r>
              <a:rPr sz="2800" spc="-30" dirty="0">
                <a:solidFill>
                  <a:srgbClr val="00B0F0"/>
                </a:solidFill>
                <a:latin typeface="Calibri"/>
                <a:cs typeface="Calibri"/>
              </a:rPr>
              <a:t> </a:t>
            </a:r>
            <a:r>
              <a:rPr sz="2800" spc="-25" dirty="0">
                <a:solidFill>
                  <a:srgbClr val="2E2B1F"/>
                </a:solidFill>
                <a:latin typeface="Calibri"/>
                <a:cs typeface="Calibri"/>
              </a:rPr>
              <a:t>TableA.PK</a:t>
            </a:r>
            <a:r>
              <a:rPr sz="2800" spc="-1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00B0F0"/>
                </a:solidFill>
                <a:latin typeface="Calibri"/>
                <a:cs typeface="Calibri"/>
              </a:rPr>
              <a:t>IS</a:t>
            </a:r>
            <a:r>
              <a:rPr sz="2800" spc="-25" dirty="0">
                <a:solidFill>
                  <a:srgbClr val="00B0F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00B0F0"/>
                </a:solidFill>
                <a:latin typeface="Calibri"/>
                <a:cs typeface="Calibri"/>
              </a:rPr>
              <a:t>NULL</a:t>
            </a:r>
            <a:r>
              <a:rPr sz="2800" spc="-20" dirty="0">
                <a:solidFill>
                  <a:srgbClr val="00B0F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2E2B1F"/>
                </a:solidFill>
                <a:latin typeface="Calibri"/>
                <a:cs typeface="Calibri"/>
              </a:rPr>
              <a:t>OR </a:t>
            </a:r>
            <a:r>
              <a:rPr sz="2800" spc="-61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800" spc="-25" dirty="0">
                <a:solidFill>
                  <a:srgbClr val="2E2B1F"/>
                </a:solidFill>
                <a:latin typeface="Calibri"/>
                <a:cs typeface="Calibri"/>
              </a:rPr>
              <a:t>TableB.PK</a:t>
            </a:r>
            <a:r>
              <a:rPr sz="2800" spc="-1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00B0F0"/>
                </a:solidFill>
                <a:latin typeface="Calibri"/>
                <a:cs typeface="Calibri"/>
              </a:rPr>
              <a:t>IS</a:t>
            </a:r>
            <a:r>
              <a:rPr lang="en-US" sz="2800" dirty="0">
                <a:solidFill>
                  <a:srgbClr val="00B0F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00B0F0"/>
                </a:solidFill>
                <a:latin typeface="Calibri"/>
                <a:cs typeface="Calibri"/>
              </a:rPr>
              <a:t>NULL</a:t>
            </a: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804333" y="1593851"/>
          <a:ext cx="9956800" cy="28619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89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89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89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89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39445">
                <a:tc>
                  <a:txBody>
                    <a:bodyPr/>
                    <a:lstStyle/>
                    <a:p>
                      <a:pPr marL="91440" marR="112585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b="1" spc="-14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ableA  </a:t>
                      </a:r>
                      <a:r>
                        <a:rPr sz="1800" b="1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Value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A9A47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2050">
                        <a:latin typeface="Times New Roman"/>
                        <a:cs typeface="Times New Roman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PK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63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A9A47B"/>
                    </a:solidFill>
                  </a:tcPr>
                </a:tc>
                <a:tc>
                  <a:txBody>
                    <a:bodyPr/>
                    <a:lstStyle/>
                    <a:p>
                      <a:pPr marL="91440" marR="113601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b="1" spc="-14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ableB  PK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A9A47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2050">
                        <a:latin typeface="Times New Roman"/>
                        <a:cs typeface="Times New Roman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sz="1800" b="1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Value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63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A9A4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NULL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1E0D6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NULL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1E0D6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8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1E0D6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1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MICROSOFT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1E0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NULL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0EFEB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NULL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0EFEB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9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0EFEB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APPLE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0EF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NULL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1E0D6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NULL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1E0D6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11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1E0D6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2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SCOTCH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1E0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1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LINCOLN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0EFEB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4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0EFEB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NULL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0EFEB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NULL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0EF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1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ARIZONA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1E0D6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1E0D6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NULL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1E0D6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NULL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1E0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spc="-1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LUCENT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0EFEB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spc="-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10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0EFEB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NULL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0EFEB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NULL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0EF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909083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CBA1C64-B435-2DB2-3C5D-0CF985C208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4286716"/>
              </p:ext>
            </p:extLst>
          </p:nvPr>
        </p:nvGraphicFramePr>
        <p:xfrm>
          <a:off x="794547" y="1280160"/>
          <a:ext cx="10602906" cy="4297680"/>
        </p:xfrm>
        <a:graphic>
          <a:graphicData uri="http://schemas.openxmlformats.org/drawingml/2006/table">
            <a:tbl>
              <a:tblPr>
                <a:tableStyleId>{E8B1032C-EA38-4F05-BA0D-38AFFFC7BED3}</a:tableStyleId>
              </a:tblPr>
              <a:tblGrid>
                <a:gridCol w="1502229">
                  <a:extLst>
                    <a:ext uri="{9D8B030D-6E8A-4147-A177-3AD203B41FA5}">
                      <a16:colId xmlns:a16="http://schemas.microsoft.com/office/drawing/2014/main" val="1625696345"/>
                    </a:ext>
                  </a:extLst>
                </a:gridCol>
                <a:gridCol w="1589532">
                  <a:extLst>
                    <a:ext uri="{9D8B030D-6E8A-4147-A177-3AD203B41FA5}">
                      <a16:colId xmlns:a16="http://schemas.microsoft.com/office/drawing/2014/main" val="3573737850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965778959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1481785835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3554663477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681495772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1997990812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r>
                        <a:rPr lang="en-US" sz="1800" b="1"/>
                        <a:t>student_id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b="1"/>
                        <a:t>student_name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b="1"/>
                        <a:t>course_id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b="1" dirty="0" err="1"/>
                        <a:t>course_name</a:t>
                      </a:r>
                      <a:endParaRPr lang="en-US" sz="1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b="1"/>
                        <a:t>faculty_id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b="1"/>
                        <a:t>faculty_name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b="1" dirty="0"/>
                        <a:t>salary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5712291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r>
                        <a:rPr lang="en-US" sz="1800"/>
                        <a:t>101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Rahul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C01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DBMS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F01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Dr. Verma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70000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01329688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r>
                        <a:rPr lang="en-US" sz="1800"/>
                        <a:t>102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Priya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C01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DBMS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F01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Dr. Verma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70000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24544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r>
                        <a:rPr lang="en-US" sz="1800"/>
                        <a:t>103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Ankit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C02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Java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F02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Ms. Neha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65000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8944140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r>
                        <a:rPr lang="en-US" sz="1800"/>
                        <a:t>104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Sita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C02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Java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F02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Ms. Neha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65000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774446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r>
                        <a:rPr lang="en-US" sz="1800"/>
                        <a:t>105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Aman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C03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Python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F03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Mr. Kumar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60000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3635496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r>
                        <a:rPr lang="en-US" sz="1800"/>
                        <a:t>106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Deepak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C03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Python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F03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Mr. Kumar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60000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9010896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r>
                        <a:rPr lang="en-US" sz="1800"/>
                        <a:t>107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Meena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C01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DBMS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F01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Dr. Verma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70000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84071639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r>
                        <a:rPr lang="en-US" sz="1800"/>
                        <a:t>108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Karan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C02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Java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F02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Ms. Neha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65000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70664737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r>
                        <a:rPr lang="en-US" sz="1800"/>
                        <a:t>109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Simran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C04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C++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F04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Dr. Arjun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72000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5089324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r>
                        <a:rPr lang="en-US" sz="1800"/>
                        <a:t>110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Riya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C04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C++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F04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Dr. Arjun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72000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34269602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0F4B8A7-E5B9-0AA4-BFEC-792C558E5BFE}"/>
              </a:ext>
            </a:extLst>
          </p:cNvPr>
          <p:cNvSpPr txBox="1"/>
          <p:nvPr/>
        </p:nvSpPr>
        <p:spPr>
          <a:xfrm>
            <a:off x="794547" y="719528"/>
            <a:ext cx="4167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Students and Faculty</a:t>
            </a:r>
          </a:p>
        </p:txBody>
      </p:sp>
    </p:spTree>
    <p:extLst>
      <p:ext uri="{BB962C8B-B14F-4D97-AF65-F5344CB8AC3E}">
        <p14:creationId xmlns:p14="http://schemas.microsoft.com/office/powerpoint/2010/main" val="7604152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3">
            <a:extLst>
              <a:ext uri="{FF2B5EF4-FFF2-40B4-BE49-F238E27FC236}">
                <a16:creationId xmlns:a16="http://schemas.microsoft.com/office/drawing/2014/main" id="{C916FBF2-C390-E887-4326-C418658DDD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4911" y="891517"/>
            <a:ext cx="8019738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1. Insert Anomaly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If we want to add a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new course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and its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faculty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but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no student has enrolled yet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we can't insert it.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Example: Can’t insert course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C05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"AI", with faculty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F05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until a student takes it.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C9B1110-A791-EAD4-EB4D-E2703273EA09}"/>
              </a:ext>
            </a:extLst>
          </p:cNvPr>
          <p:cNvSpPr txBox="1"/>
          <p:nvPr/>
        </p:nvSpPr>
        <p:spPr>
          <a:xfrm>
            <a:off x="192998" y="396203"/>
            <a:ext cx="60972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Anomalies Students and Faculty table Can Cause:</a:t>
            </a:r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369EEFC-71E1-E4D1-6C3C-E5C15F3DB83B}"/>
              </a:ext>
            </a:extLst>
          </p:cNvPr>
          <p:cNvSpPr txBox="1"/>
          <p:nvPr/>
        </p:nvSpPr>
        <p:spPr>
          <a:xfrm>
            <a:off x="134911" y="2368845"/>
            <a:ext cx="95562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GB" b="1" dirty="0"/>
              <a:t>2. Update Anomaly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If we update </a:t>
            </a:r>
            <a:r>
              <a:rPr lang="en-GB" b="1" dirty="0"/>
              <a:t>Dr. Verma’s salary</a:t>
            </a:r>
            <a:r>
              <a:rPr lang="en-GB" dirty="0"/>
              <a:t> in one row but forget to update it in all rows → data mismatch.</a:t>
            </a:r>
          </a:p>
        </p:txBody>
      </p:sp>
      <p:sp>
        <p:nvSpPr>
          <p:cNvPr id="21" name="Rectangle 14">
            <a:extLst>
              <a:ext uri="{FF2B5EF4-FFF2-40B4-BE49-F238E27FC236}">
                <a16:creationId xmlns:a16="http://schemas.microsoft.com/office/drawing/2014/main" id="{E4EAA0C7-A9D3-8D8C-53BC-296D2A9542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4911" y="3057276"/>
            <a:ext cx="10434651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3. Delete Anomaly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If the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last student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in course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C03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(Python) is deleted,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all data about that course and faculty is lost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2" name="Rectangle 15">
            <a:extLst>
              <a:ext uri="{FF2B5EF4-FFF2-40B4-BE49-F238E27FC236}">
                <a16:creationId xmlns:a16="http://schemas.microsoft.com/office/drawing/2014/main" id="{A3D69A1B-9351-48E1-7088-FEF9A07C2D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2998" y="4073658"/>
            <a:ext cx="9039069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To avoid anomalies: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Break into 3 tables: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students(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student_id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,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student_name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)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courses(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course_id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,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course_name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,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faculty_id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)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faculty(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faculty_id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,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faculty_name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, salary)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And use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foreign keys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95322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01CCA2-57AC-4005-F0BA-665D5DE20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Indexing in MySQL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D774BF1-AB79-06DB-B788-7EC49F47AF6E}"/>
              </a:ext>
            </a:extLst>
          </p:cNvPr>
          <p:cNvSpPr txBox="1"/>
          <p:nvPr/>
        </p:nvSpPr>
        <p:spPr>
          <a:xfrm>
            <a:off x="677334" y="2072640"/>
            <a:ext cx="714248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An index in MySQL is a data structure that improves the speed of data retrieval operations on a database table.</a:t>
            </a:r>
          </a:p>
          <a:p>
            <a:r>
              <a:rPr lang="en-GB" dirty="0"/>
              <a:t>Think of it like a </a:t>
            </a:r>
            <a:r>
              <a:rPr lang="en-GB" b="1" dirty="0"/>
              <a:t>book index</a:t>
            </a:r>
            <a:r>
              <a:rPr lang="en-GB" dirty="0"/>
              <a:t> – instead of reading every page, you go directly to the topic.</a:t>
            </a:r>
          </a:p>
          <a:p>
            <a:endParaRPr 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0C766776-D19C-B6A7-577A-6524FAB35D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7334" y="3464897"/>
            <a:ext cx="7782560" cy="203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Why Use Indexing?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Faster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SELECT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queries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Efficient data search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Reduced data scanning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But: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Slows down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INSERT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UPDATE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DELETE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Takes extra disk space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79958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>
            <a:extLst>
              <a:ext uri="{FF2B5EF4-FFF2-40B4-BE49-F238E27FC236}">
                <a16:creationId xmlns:a16="http://schemas.microsoft.com/office/drawing/2014/main" id="{75A5E40B-A813-0FCC-D2EB-847319250D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974" y="592295"/>
            <a:ext cx="7633546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Basic Syntax of Index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Create index on existing table: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Unicode MS" panose="020B0604020202020204" pitchFamily="34" charset="-128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CREATE INDEX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index_name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 ON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table_name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 (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column_name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); 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Drop index:</a:t>
            </a:r>
            <a:endParaRPr kumimoji="0" lang="en-US" altLang="en-US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Unicode MS" panose="020B0604020202020204" pitchFamily="34" charset="-128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DROP INDEX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index_name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 ON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table_name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;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E592B20F-78CD-F87F-6BD9-14E2BBEB31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974" y="2576356"/>
            <a:ext cx="10200640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Example Without Index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Unicode MS" panose="020B0604020202020204" pitchFamily="34" charset="-128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CREATE TABLE students ( id INT, name VARCHAR(100), age INT ); </a:t>
            </a:r>
            <a:endParaRPr lang="en-US" altLang="en-US" sz="1600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Query without index: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Unicode MS" panose="020B0604020202020204" pitchFamily="34" charset="-128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SELECT * FROM students WHERE name = 'Amit'; 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This does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full table scan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87B357DA-9CC3-2DF8-BA3D-A9A0228B54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8960" y="4315298"/>
            <a:ext cx="10200640" cy="1815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Example With Index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Add index:</a:t>
            </a:r>
            <a:endParaRPr kumimoji="0" lang="en-US" alt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Unicode MS" panose="020B0604020202020204" pitchFamily="34" charset="-128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CREATE INDEX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idx_name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 ON students(name); 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Now the query:</a:t>
            </a:r>
            <a:endParaRPr kumimoji="0" lang="en-US" alt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Unicode MS" panose="020B0604020202020204" pitchFamily="34" charset="-128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SELECT * FROM students WHERE name = 'Amit'; 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Uses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index lookup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→ Faster!</a:t>
            </a:r>
          </a:p>
        </p:txBody>
      </p:sp>
    </p:spTree>
    <p:extLst>
      <p:ext uri="{BB962C8B-B14F-4D97-AF65-F5344CB8AC3E}">
        <p14:creationId xmlns:p14="http://schemas.microsoft.com/office/powerpoint/2010/main" val="1046870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>
            <a:extLst>
              <a:ext uri="{FF2B5EF4-FFF2-40B4-BE49-F238E27FC236}">
                <a16:creationId xmlns:a16="http://schemas.microsoft.com/office/drawing/2014/main" id="{4212EAA4-22A9-4D1C-F7B9-BCD4935CCE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6080" y="347118"/>
            <a:ext cx="9580880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Composite Index Example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Unicode MS" panose="020B0604020202020204" pitchFamily="34" charset="-128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CREATE INDEX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idx_name_age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 ON students(name, age);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Optimized for queries like: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Unicode MS" panose="020B0604020202020204" pitchFamily="34" charset="-128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SELECT * FROM students WHERE name='Amit' AND age=20; 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E09BF8-0B99-94BF-68D7-A689B0023888}"/>
              </a:ext>
            </a:extLst>
          </p:cNvPr>
          <p:cNvSpPr txBox="1"/>
          <p:nvPr/>
        </p:nvSpPr>
        <p:spPr>
          <a:xfrm>
            <a:off x="520700" y="2717076"/>
            <a:ext cx="610108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GB" b="1" dirty="0"/>
              <a:t>When Not to Use Index</a:t>
            </a:r>
          </a:p>
          <a:p>
            <a:r>
              <a:rPr lang="en-GB" dirty="0"/>
              <a:t>On small tables</a:t>
            </a:r>
            <a:br>
              <a:rPr lang="en-GB" dirty="0"/>
            </a:br>
            <a:r>
              <a:rPr lang="en-GB" dirty="0"/>
              <a:t>On columns with many duplicates</a:t>
            </a:r>
            <a:br>
              <a:rPr lang="en-GB" dirty="0"/>
            </a:br>
            <a:r>
              <a:rPr lang="en-GB" dirty="0"/>
              <a:t>If table updates are frequent</a:t>
            </a:r>
          </a:p>
        </p:txBody>
      </p:sp>
    </p:spTree>
    <p:extLst>
      <p:ext uri="{BB962C8B-B14F-4D97-AF65-F5344CB8AC3E}">
        <p14:creationId xmlns:p14="http://schemas.microsoft.com/office/powerpoint/2010/main" val="326881487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5062714-A804-FDD4-8D8D-592004D79D86}"/>
              </a:ext>
            </a:extLst>
          </p:cNvPr>
          <p:cNvSpPr txBox="1"/>
          <p:nvPr/>
        </p:nvSpPr>
        <p:spPr>
          <a:xfrm>
            <a:off x="1876424" y="633710"/>
            <a:ext cx="1010602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 </a:t>
            </a:r>
            <a:r>
              <a:rPr lang="en-US" b="1" dirty="0"/>
              <a:t>Indexing Demonstration Activity:</a:t>
            </a:r>
            <a:r>
              <a:rPr lang="en-US" dirty="0"/>
              <a:t> "Speed Up the Search"</a:t>
            </a:r>
          </a:p>
          <a:p>
            <a:r>
              <a:rPr lang="en-US" dirty="0" err="1"/>
              <a:t>Goal:Show</a:t>
            </a:r>
            <a:r>
              <a:rPr lang="en-US" dirty="0"/>
              <a:t> that searching *with an index* is much faster than *without an index*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28AA86-5C9C-A05D-DCA0-4A71E5B4EC6C}"/>
              </a:ext>
            </a:extLst>
          </p:cNvPr>
          <p:cNvSpPr txBox="1"/>
          <p:nvPr/>
        </p:nvSpPr>
        <p:spPr>
          <a:xfrm>
            <a:off x="1876424" y="1901309"/>
            <a:ext cx="9725026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CREATE TABLE people </a:t>
            </a:r>
          </a:p>
          <a:p>
            <a:r>
              <a:rPr lang="en-GB" dirty="0"/>
              <a:t>(    id INT AUTO_INCREMENT PRIMARY KEY,</a:t>
            </a:r>
          </a:p>
          <a:p>
            <a:r>
              <a:rPr lang="en-GB" dirty="0"/>
              <a:t>    name VARCHAR(100),</a:t>
            </a:r>
          </a:p>
          <a:p>
            <a:r>
              <a:rPr lang="en-GB" dirty="0"/>
              <a:t>    email VARCHAR(100),</a:t>
            </a:r>
          </a:p>
          <a:p>
            <a:r>
              <a:rPr lang="en-GB" dirty="0"/>
              <a:t>    phone VARCHAR(20)</a:t>
            </a:r>
          </a:p>
          <a:p>
            <a:r>
              <a:rPr lang="en-GB" dirty="0"/>
              <a:t>);</a:t>
            </a:r>
          </a:p>
          <a:p>
            <a:endParaRPr lang="en-GB" dirty="0"/>
          </a:p>
          <a:p>
            <a:r>
              <a:rPr lang="en-GB" dirty="0"/>
              <a:t>DELIMITER //CREATE PROCEDURE </a:t>
            </a:r>
            <a:r>
              <a:rPr lang="en-GB" dirty="0" err="1"/>
              <a:t>populate_people</a:t>
            </a:r>
            <a:r>
              <a:rPr lang="en-GB" dirty="0"/>
              <a:t>()BEGIN  DECLARE </a:t>
            </a:r>
            <a:r>
              <a:rPr lang="en-GB" dirty="0" err="1"/>
              <a:t>i</a:t>
            </a:r>
            <a:r>
              <a:rPr lang="en-GB" dirty="0"/>
              <a:t> INT DEFAULT 1;  WHILE </a:t>
            </a:r>
            <a:r>
              <a:rPr lang="en-GB" dirty="0" err="1"/>
              <a:t>i</a:t>
            </a:r>
            <a:r>
              <a:rPr lang="en-GB" dirty="0"/>
              <a:t> &lt;= 1000000 DO    INSERT INTO people (name, email, phone)    VALUES (      CONCAT('Person_', </a:t>
            </a:r>
            <a:r>
              <a:rPr lang="en-GB" dirty="0" err="1"/>
              <a:t>i</a:t>
            </a:r>
            <a:r>
              <a:rPr lang="en-GB" dirty="0"/>
              <a:t>),      CONCAT('person', </a:t>
            </a:r>
            <a:r>
              <a:rPr lang="en-GB" dirty="0" err="1"/>
              <a:t>i</a:t>
            </a:r>
            <a:r>
              <a:rPr lang="en-GB" dirty="0"/>
              <a:t>, '@example.com'),      CONCAT('12345', LPAD(</a:t>
            </a:r>
            <a:r>
              <a:rPr lang="en-GB" dirty="0" err="1"/>
              <a:t>i</a:t>
            </a:r>
            <a:r>
              <a:rPr lang="en-GB" dirty="0"/>
              <a:t>, 5, '0'))    );    SET </a:t>
            </a:r>
            <a:r>
              <a:rPr lang="en-GB" dirty="0" err="1"/>
              <a:t>i</a:t>
            </a:r>
            <a:r>
              <a:rPr lang="en-GB" dirty="0"/>
              <a:t> = </a:t>
            </a:r>
            <a:r>
              <a:rPr lang="en-GB" dirty="0" err="1"/>
              <a:t>i</a:t>
            </a:r>
            <a:r>
              <a:rPr lang="en-GB" dirty="0"/>
              <a:t> + 1;  END WHILE;END;//DELIMITER ;-- Run the </a:t>
            </a:r>
            <a:r>
              <a:rPr lang="en-GB" dirty="0" err="1"/>
              <a:t>procedureCALL</a:t>
            </a:r>
            <a:r>
              <a:rPr lang="en-GB" dirty="0"/>
              <a:t> </a:t>
            </a:r>
            <a:r>
              <a:rPr lang="en-GB" dirty="0" err="1"/>
              <a:t>populate_people</a:t>
            </a:r>
            <a:r>
              <a:rPr lang="en-GB" dirty="0"/>
              <a:t>();</a:t>
            </a:r>
          </a:p>
          <a:p>
            <a:endParaRPr lang="en-GB" dirty="0"/>
          </a:p>
          <a:p>
            <a:r>
              <a:rPr lang="en-GB" dirty="0"/>
              <a:t> Step 3: Run Search Without Index#### Find a </a:t>
            </a:r>
            <a:r>
              <a:rPr lang="en-GB" dirty="0" err="1"/>
              <a:t>record:sql</a:t>
            </a:r>
            <a:r>
              <a:rPr lang="en-GB" dirty="0"/>
              <a:t>-- Start </a:t>
            </a:r>
            <a:r>
              <a:rPr lang="en-GB" dirty="0" err="1"/>
              <a:t>timerSELECT</a:t>
            </a:r>
            <a:r>
              <a:rPr lang="en-GB" dirty="0"/>
              <a:t> NOW();-- Execute slow </a:t>
            </a:r>
            <a:r>
              <a:rPr lang="en-GB" dirty="0" err="1"/>
              <a:t>querySELECT</a:t>
            </a:r>
            <a:r>
              <a:rPr lang="en-GB" dirty="0"/>
              <a:t> * FROM people WHERE email = 'person999999@example.com';-- End </a:t>
            </a:r>
            <a:r>
              <a:rPr lang="en-GB" dirty="0" err="1"/>
              <a:t>timerSELECT</a:t>
            </a:r>
            <a:r>
              <a:rPr lang="en-GB"/>
              <a:t> NOW();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498210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14587" y="485102"/>
            <a:ext cx="4578772" cy="6905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05" dirty="0"/>
              <a:t>S</a:t>
            </a:r>
            <a:r>
              <a:rPr spc="-100" dirty="0"/>
              <a:t>a</a:t>
            </a:r>
            <a:r>
              <a:rPr spc="-110" dirty="0"/>
              <a:t>m</a:t>
            </a:r>
            <a:r>
              <a:rPr spc="-105" dirty="0"/>
              <a:t>pl</a:t>
            </a:r>
            <a:r>
              <a:rPr dirty="0"/>
              <a:t>e</a:t>
            </a:r>
            <a:r>
              <a:rPr spc="-190" dirty="0"/>
              <a:t> </a:t>
            </a:r>
            <a:r>
              <a:rPr spc="-459" dirty="0"/>
              <a:t>T</a:t>
            </a:r>
            <a:r>
              <a:rPr spc="-100" dirty="0"/>
              <a:t>a</a:t>
            </a:r>
            <a:r>
              <a:rPr spc="-105" dirty="0"/>
              <a:t>ble</a:t>
            </a:r>
            <a:r>
              <a:rPr dirty="0"/>
              <a:t>s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9308272"/>
              </p:ext>
            </p:extLst>
          </p:nvPr>
        </p:nvGraphicFramePr>
        <p:xfrm>
          <a:off x="590550" y="2127250"/>
          <a:ext cx="4074583" cy="329057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917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PK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A9A47B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b="1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Value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A9A4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1800" dirty="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1E0D6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2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FOX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1E0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12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0EFEB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1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COP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0EF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1E0D6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3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TAXI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1E0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6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0EFEB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2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WASHINGTON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0EF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7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1E0D6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spc="-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DELL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1E0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512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0EFEB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spc="-1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ARIZONA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0EF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4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1E0D6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spc="-1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LINCOLN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1E0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spc="-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10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0EFEB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spc="-1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LUCENT</a:t>
                      </a:r>
                      <a:endParaRPr sz="1800" dirty="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0EF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816187" y="1750314"/>
            <a:ext cx="8636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40" dirty="0">
                <a:solidFill>
                  <a:srgbClr val="2E2B1F"/>
                </a:solidFill>
                <a:latin typeface="Calibri"/>
                <a:cs typeface="Calibri"/>
              </a:rPr>
              <a:t>T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ableA</a:t>
            </a:r>
            <a:endParaRPr sz="1800">
              <a:latin typeface="Calibri"/>
              <a:cs typeface="Calibri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5198160"/>
              </p:ext>
            </p:extLst>
          </p:nvPr>
        </p:nvGraphicFramePr>
        <p:xfrm>
          <a:off x="6560608" y="2127885"/>
          <a:ext cx="4064000" cy="32899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81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512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PK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A9A47B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b="1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Value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A9A4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1E0D6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2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TROT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1E0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0EFEB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CAR</a:t>
                      </a:r>
                      <a:endParaRPr sz="1800" dirty="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0EF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1E0D6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CAB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1E0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12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6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0EFEB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MONUMENT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0EF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7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1E0D6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PC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1E0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512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8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0EFEB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spc="-1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MICROSOFT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0EF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9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1E0D6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APPLE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1E0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spc="-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11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0EFEB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spc="-2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SCOTCH</a:t>
                      </a:r>
                      <a:endParaRPr sz="1800" dirty="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0EF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6" name="object 6"/>
          <p:cNvSpPr txBox="1"/>
          <p:nvPr/>
        </p:nvSpPr>
        <p:spPr>
          <a:xfrm>
            <a:off x="7369726" y="1750314"/>
            <a:ext cx="852593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40" dirty="0">
                <a:solidFill>
                  <a:srgbClr val="2E2B1F"/>
                </a:solidFill>
                <a:latin typeface="Calibri"/>
                <a:cs typeface="Calibri"/>
              </a:rPr>
              <a:t>T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ableB</a:t>
            </a:r>
            <a:endParaRPr sz="18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220289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14587" y="611074"/>
            <a:ext cx="3178387" cy="6905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05" dirty="0">
                <a:solidFill>
                  <a:srgbClr val="FF0000"/>
                </a:solidFill>
              </a:rPr>
              <a:t>Inne</a:t>
            </a:r>
            <a:r>
              <a:rPr dirty="0">
                <a:solidFill>
                  <a:srgbClr val="FF0000"/>
                </a:solidFill>
              </a:rPr>
              <a:t>r</a:t>
            </a:r>
            <a:r>
              <a:rPr spc="-210" dirty="0">
                <a:solidFill>
                  <a:srgbClr val="FF0000"/>
                </a:solidFill>
              </a:rPr>
              <a:t> </a:t>
            </a:r>
            <a:r>
              <a:rPr spc="-105" dirty="0">
                <a:solidFill>
                  <a:srgbClr val="FF0000"/>
                </a:solidFill>
              </a:rPr>
              <a:t>Jo</a:t>
            </a:r>
            <a:r>
              <a:rPr spc="-110" dirty="0">
                <a:solidFill>
                  <a:srgbClr val="FF0000"/>
                </a:solidFill>
              </a:rPr>
              <a:t>i</a:t>
            </a:r>
            <a:r>
              <a:rPr dirty="0">
                <a:solidFill>
                  <a:srgbClr val="FF0000"/>
                </a:solidFill>
              </a:rPr>
              <a:t>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150525" y="1546605"/>
            <a:ext cx="4450080" cy="225702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0"/>
              </a:spcBef>
              <a:buClr>
                <a:srgbClr val="A9A47B"/>
              </a:buClr>
              <a:buFont typeface="Arial"/>
              <a:buChar char="•"/>
              <a:tabLst>
                <a:tab pos="241300" algn="l"/>
              </a:tabLst>
            </a:pPr>
            <a:r>
              <a:rPr sz="2800" b="1" dirty="0">
                <a:solidFill>
                  <a:schemeClr val="accent1"/>
                </a:solidFill>
                <a:latin typeface="Calibri"/>
                <a:cs typeface="Calibri"/>
              </a:rPr>
              <a:t>Inner </a:t>
            </a:r>
            <a:r>
              <a:rPr sz="2800" b="1" spc="-5" dirty="0">
                <a:solidFill>
                  <a:schemeClr val="accent1"/>
                </a:solidFill>
                <a:latin typeface="Calibri"/>
                <a:cs typeface="Calibri"/>
              </a:rPr>
              <a:t>join </a:t>
            </a:r>
            <a:r>
              <a:rPr sz="2800" spc="-10" dirty="0">
                <a:solidFill>
                  <a:srgbClr val="2E2B1F"/>
                </a:solidFill>
                <a:latin typeface="Calibri"/>
                <a:cs typeface="Calibri"/>
              </a:rPr>
              <a:t>produces </a:t>
            </a:r>
            <a:r>
              <a:rPr sz="2800" spc="-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chemeClr val="accent2">
                    <a:lumMod val="75000"/>
                  </a:schemeClr>
                </a:solidFill>
                <a:latin typeface="Calibri"/>
                <a:cs typeface="Calibri"/>
              </a:rPr>
              <a:t>only</a:t>
            </a:r>
            <a:r>
              <a:rPr sz="2800" spc="-10" dirty="0">
                <a:solidFill>
                  <a:schemeClr val="accent2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chemeClr val="accent2">
                    <a:lumMod val="75000"/>
                  </a:schemeClr>
                </a:solidFill>
                <a:latin typeface="Calibri"/>
                <a:cs typeface="Calibri"/>
              </a:rPr>
              <a:t>the </a:t>
            </a:r>
            <a:r>
              <a:rPr sz="2800" spc="-10" dirty="0">
                <a:solidFill>
                  <a:schemeClr val="accent2">
                    <a:lumMod val="75000"/>
                  </a:schemeClr>
                </a:solidFill>
                <a:latin typeface="Calibri"/>
                <a:cs typeface="Calibri"/>
              </a:rPr>
              <a:t>set</a:t>
            </a:r>
            <a:r>
              <a:rPr sz="2800" spc="-5" dirty="0">
                <a:solidFill>
                  <a:schemeClr val="accent2">
                    <a:lumMod val="75000"/>
                  </a:schemeClr>
                </a:solidFill>
                <a:latin typeface="Calibri"/>
                <a:cs typeface="Calibri"/>
              </a:rPr>
              <a:t> of </a:t>
            </a:r>
            <a:r>
              <a:rPr sz="2800" dirty="0">
                <a:solidFill>
                  <a:schemeClr val="accent2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chemeClr val="accent2">
                    <a:lumMod val="75000"/>
                  </a:schemeClr>
                </a:solidFill>
                <a:latin typeface="Calibri"/>
                <a:cs typeface="Calibri"/>
              </a:rPr>
              <a:t>records </a:t>
            </a:r>
            <a:r>
              <a:rPr sz="2800" spc="-10" dirty="0">
                <a:solidFill>
                  <a:schemeClr val="accent2">
                    <a:lumMod val="75000"/>
                  </a:schemeClr>
                </a:solidFill>
                <a:latin typeface="Calibri"/>
                <a:cs typeface="Calibri"/>
              </a:rPr>
              <a:t>that</a:t>
            </a:r>
            <a:r>
              <a:rPr sz="2800" spc="-15" dirty="0">
                <a:solidFill>
                  <a:schemeClr val="accent2">
                    <a:lumMod val="75000"/>
                  </a:schemeClr>
                </a:solidFill>
                <a:latin typeface="Calibri"/>
                <a:cs typeface="Calibri"/>
              </a:rPr>
              <a:t> match</a:t>
            </a:r>
            <a:r>
              <a:rPr sz="2800" spc="-10" dirty="0">
                <a:solidFill>
                  <a:schemeClr val="accent2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chemeClr val="accent2">
                    <a:lumMod val="75000"/>
                  </a:schemeClr>
                </a:solidFill>
                <a:latin typeface="Calibri"/>
                <a:cs typeface="Calibri"/>
              </a:rPr>
              <a:t>in </a:t>
            </a:r>
            <a:r>
              <a:rPr sz="2800" spc="-620" dirty="0">
                <a:solidFill>
                  <a:schemeClr val="accent2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chemeClr val="accent2">
                    <a:lumMod val="75000"/>
                  </a:schemeClr>
                </a:solidFill>
                <a:latin typeface="Calibri"/>
                <a:cs typeface="Calibri"/>
              </a:rPr>
              <a:t>both</a:t>
            </a:r>
            <a:r>
              <a:rPr sz="2800" spc="-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800" spc="-45" dirty="0">
                <a:solidFill>
                  <a:srgbClr val="2E2B1F"/>
                </a:solidFill>
                <a:latin typeface="Calibri"/>
                <a:cs typeface="Calibri"/>
              </a:rPr>
              <a:t>Table</a:t>
            </a:r>
            <a:r>
              <a:rPr sz="2800" spc="-2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2E2B1F"/>
                </a:solidFill>
                <a:latin typeface="Calibri"/>
                <a:cs typeface="Calibri"/>
              </a:rPr>
              <a:t>A</a:t>
            </a:r>
            <a:r>
              <a:rPr sz="2800" spc="-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2E2B1F"/>
                </a:solidFill>
                <a:latin typeface="Calibri"/>
                <a:cs typeface="Calibri"/>
              </a:rPr>
              <a:t>and </a:t>
            </a:r>
            <a:r>
              <a:rPr sz="2800" spc="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800" spc="-45" dirty="0">
                <a:solidFill>
                  <a:srgbClr val="2E2B1F"/>
                </a:solidFill>
                <a:latin typeface="Calibri"/>
                <a:cs typeface="Calibri"/>
              </a:rPr>
              <a:t>Table</a:t>
            </a:r>
            <a:r>
              <a:rPr sz="2800" spc="-2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2E2B1F"/>
                </a:solidFill>
                <a:latin typeface="Calibri"/>
                <a:cs typeface="Calibri"/>
              </a:rPr>
              <a:t>B</a:t>
            </a:r>
            <a:endParaRPr sz="2800" dirty="0">
              <a:latin typeface="Calibri"/>
              <a:cs typeface="Calibri"/>
            </a:endParaRPr>
          </a:p>
          <a:p>
            <a:pPr marL="241300" marR="741045" indent="-228600">
              <a:lnSpc>
                <a:spcPct val="100000"/>
              </a:lnSpc>
              <a:spcBef>
                <a:spcPts val="675"/>
              </a:spcBef>
              <a:buClr>
                <a:srgbClr val="A9A47B"/>
              </a:buClr>
              <a:buFont typeface="Arial"/>
              <a:buChar char="•"/>
              <a:tabLst>
                <a:tab pos="241300" algn="l"/>
              </a:tabLst>
            </a:pPr>
            <a:r>
              <a:rPr sz="2800" spc="-10" dirty="0">
                <a:solidFill>
                  <a:srgbClr val="2E2B1F"/>
                </a:solidFill>
                <a:latin typeface="Calibri"/>
                <a:cs typeface="Calibri"/>
              </a:rPr>
              <a:t>Most</a:t>
            </a:r>
            <a:r>
              <a:rPr sz="2800" spc="-6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2E2B1F"/>
                </a:solidFill>
                <a:latin typeface="Calibri"/>
                <a:cs typeface="Calibri"/>
              </a:rPr>
              <a:t>commonly </a:t>
            </a:r>
            <a:r>
              <a:rPr sz="2800" spc="-62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2E2B1F"/>
                </a:solidFill>
                <a:latin typeface="Calibri"/>
                <a:cs typeface="Calibri"/>
              </a:rPr>
              <a:t>used, </a:t>
            </a:r>
            <a:r>
              <a:rPr sz="2800" spc="-10" dirty="0">
                <a:solidFill>
                  <a:srgbClr val="2E2B1F"/>
                </a:solidFill>
                <a:latin typeface="Calibri"/>
                <a:cs typeface="Calibri"/>
              </a:rPr>
              <a:t>best </a:t>
            </a:r>
            <a:r>
              <a:rPr sz="2800" spc="-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2E2B1F"/>
                </a:solidFill>
                <a:latin typeface="Calibri"/>
                <a:cs typeface="Calibri"/>
              </a:rPr>
              <a:t>understood</a:t>
            </a:r>
            <a:r>
              <a:rPr sz="2800" spc="-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2E2B1F"/>
                </a:solidFill>
                <a:latin typeface="Calibri"/>
                <a:cs typeface="Calibri"/>
              </a:rPr>
              <a:t>join</a:t>
            </a:r>
            <a:endParaRPr sz="2800" dirty="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0525" y="1684448"/>
            <a:ext cx="4876800" cy="24667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C068E1D-6C9C-D7D6-CE14-FCD2E4D101AC}"/>
              </a:ext>
            </a:extLst>
          </p:cNvPr>
          <p:cNvSpPr txBox="1"/>
          <p:nvPr/>
        </p:nvSpPr>
        <p:spPr>
          <a:xfrm>
            <a:off x="714587" y="4533968"/>
            <a:ext cx="60960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b="0" i="0" dirty="0">
                <a:solidFill>
                  <a:schemeClr val="accent1"/>
                </a:solidFill>
                <a:effectLst/>
                <a:latin typeface="Segoe UI" panose="020B0502040204020203" pitchFamily="34" charset="0"/>
              </a:rPr>
              <a:t>INNER JOIN Syntax</a:t>
            </a:r>
          </a:p>
          <a:p>
            <a:pPr algn="l"/>
            <a:endParaRPr lang="en-GB" dirty="0">
              <a:solidFill>
                <a:srgbClr val="000000"/>
              </a:solidFill>
              <a:latin typeface="Segoe UI" panose="020B0502040204020203" pitchFamily="34" charset="0"/>
            </a:endParaRPr>
          </a:p>
          <a:p>
            <a:pPr algn="l"/>
            <a:r>
              <a:rPr lang="en-GB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lang="en-GB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GB" b="0" i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column_name</a:t>
            </a:r>
            <a:r>
              <a:rPr lang="en-GB" b="0" i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(s)</a:t>
            </a:r>
            <a:br>
              <a:rPr lang="en-GB" dirty="0"/>
            </a:br>
            <a:r>
              <a:rPr lang="en-GB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GB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GB" b="0" i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table</a:t>
            </a:r>
            <a:r>
              <a:rPr lang="en-GB" i="1" dirty="0">
                <a:solidFill>
                  <a:srgbClr val="000000"/>
                </a:solidFill>
                <a:latin typeface="Consolas" panose="020B0609020204030204" pitchFamily="49" charset="0"/>
              </a:rPr>
              <a:t>1</a:t>
            </a:r>
            <a:br>
              <a:rPr lang="en-GB" dirty="0"/>
            </a:br>
            <a:r>
              <a:rPr lang="en-GB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INNER</a:t>
            </a:r>
            <a:r>
              <a:rPr lang="en-GB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GB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JOIN</a:t>
            </a:r>
            <a:r>
              <a:rPr lang="en-GB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GB" b="0" i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table2</a:t>
            </a:r>
            <a:br>
              <a:rPr lang="en-GB" b="0" i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GB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ON</a:t>
            </a:r>
            <a:r>
              <a:rPr lang="en-GB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GB" b="0" i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table1.column_name </a:t>
            </a:r>
            <a:r>
              <a:rPr lang="en-GB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b="0" i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table2.column_name</a:t>
            </a:r>
            <a:r>
              <a:rPr lang="en-GB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endParaRPr lang="en-GB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3375D95-F1E2-6974-9F68-0860DC2D5F76}"/>
              </a:ext>
            </a:extLst>
          </p:cNvPr>
          <p:cNvSpPr/>
          <p:nvPr/>
        </p:nvSpPr>
        <p:spPr>
          <a:xfrm>
            <a:off x="6924677" y="4031266"/>
            <a:ext cx="4791075" cy="225702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71E50169-7596-25AF-F46B-5EFEA1E76FF4}"/>
              </a:ext>
            </a:extLst>
          </p:cNvPr>
          <p:cNvSpPr txBox="1"/>
          <p:nvPr/>
        </p:nvSpPr>
        <p:spPr>
          <a:xfrm>
            <a:off x="6924677" y="4240297"/>
            <a:ext cx="4724187" cy="18389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0"/>
              </a:spcBef>
              <a:buClr>
                <a:srgbClr val="A9A47B"/>
              </a:buClr>
              <a:buFont typeface="Arial"/>
              <a:buChar char="•"/>
              <a:tabLst>
                <a:tab pos="241300" algn="l"/>
              </a:tabLst>
            </a:pPr>
            <a:r>
              <a:rPr lang="en-US" sz="2800" dirty="0">
                <a:solidFill>
                  <a:schemeClr val="accent2">
                    <a:lumMod val="75000"/>
                  </a:schemeClr>
                </a:solidFill>
                <a:latin typeface="Calibri"/>
              </a:rPr>
              <a:t>Note:</a:t>
            </a:r>
          </a:p>
          <a:p>
            <a:pPr marL="241300" marR="5080" indent="-228600">
              <a:lnSpc>
                <a:spcPct val="100000"/>
              </a:lnSpc>
              <a:spcBef>
                <a:spcPts val="100"/>
              </a:spcBef>
              <a:buClr>
                <a:srgbClr val="A9A47B"/>
              </a:buClr>
              <a:buFont typeface="Arial"/>
              <a:buChar char="•"/>
              <a:tabLst>
                <a:tab pos="241300" algn="l"/>
              </a:tabLst>
            </a:pPr>
            <a:r>
              <a:rPr sz="2800" dirty="0">
                <a:solidFill>
                  <a:schemeClr val="accent2">
                    <a:lumMod val="75000"/>
                  </a:schemeClr>
                </a:solidFill>
                <a:latin typeface="Calibri"/>
              </a:rPr>
              <a:t>Inner </a:t>
            </a:r>
            <a:r>
              <a:rPr sz="2800" spc="-5" dirty="0">
                <a:solidFill>
                  <a:schemeClr val="accent2">
                    <a:lumMod val="75000"/>
                  </a:schemeClr>
                </a:solidFill>
                <a:latin typeface="Calibri"/>
              </a:rPr>
              <a:t>Joins do not </a:t>
            </a:r>
            <a:r>
              <a:rPr sz="2800" spc="-20" dirty="0">
                <a:solidFill>
                  <a:schemeClr val="accent2">
                    <a:lumMod val="75000"/>
                  </a:schemeClr>
                </a:solidFill>
                <a:latin typeface="Calibri"/>
              </a:rPr>
              <a:t>have to </a:t>
            </a:r>
            <a:r>
              <a:rPr sz="2800" spc="-5" dirty="0">
                <a:solidFill>
                  <a:schemeClr val="accent2">
                    <a:lumMod val="75000"/>
                  </a:schemeClr>
                </a:solidFill>
                <a:latin typeface="Calibri"/>
              </a:rPr>
              <a:t>use </a:t>
            </a:r>
            <a:r>
              <a:rPr sz="2800" dirty="0">
                <a:solidFill>
                  <a:schemeClr val="accent2">
                    <a:lumMod val="75000"/>
                  </a:schemeClr>
                </a:solidFill>
                <a:latin typeface="Calibri"/>
              </a:rPr>
              <a:t>equality </a:t>
            </a:r>
            <a:r>
              <a:rPr sz="2800" spc="-20" dirty="0">
                <a:solidFill>
                  <a:schemeClr val="accent2">
                    <a:lumMod val="75000"/>
                  </a:schemeClr>
                </a:solidFill>
                <a:latin typeface="Calibri"/>
              </a:rPr>
              <a:t>to </a:t>
            </a:r>
            <a:r>
              <a:rPr sz="2800" spc="-620" dirty="0">
                <a:solidFill>
                  <a:schemeClr val="accent2">
                    <a:lumMod val="75000"/>
                  </a:schemeClr>
                </a:solidFill>
                <a:latin typeface="Calibri"/>
              </a:rPr>
              <a:t> </a:t>
            </a:r>
            <a:r>
              <a:rPr sz="2800" spc="-5" dirty="0">
                <a:solidFill>
                  <a:schemeClr val="accent2">
                    <a:lumMod val="75000"/>
                  </a:schemeClr>
                </a:solidFill>
                <a:latin typeface="Calibri"/>
              </a:rPr>
              <a:t>join</a:t>
            </a:r>
            <a:r>
              <a:rPr sz="2800" spc="-10" dirty="0">
                <a:solidFill>
                  <a:schemeClr val="accent2">
                    <a:lumMod val="75000"/>
                  </a:schemeClr>
                </a:solidFill>
                <a:latin typeface="Calibri"/>
              </a:rPr>
              <a:t> </a:t>
            </a:r>
            <a:r>
              <a:rPr sz="2800" dirty="0">
                <a:solidFill>
                  <a:schemeClr val="accent2">
                    <a:lumMod val="75000"/>
                  </a:schemeClr>
                </a:solidFill>
                <a:latin typeface="Calibri"/>
              </a:rPr>
              <a:t>the </a:t>
            </a:r>
            <a:r>
              <a:rPr sz="2800" spc="-5" dirty="0">
                <a:solidFill>
                  <a:schemeClr val="accent2">
                    <a:lumMod val="75000"/>
                  </a:schemeClr>
                </a:solidFill>
                <a:latin typeface="Calibri"/>
              </a:rPr>
              <a:t>fields</a:t>
            </a:r>
            <a:endParaRPr sz="2800" dirty="0">
              <a:solidFill>
                <a:schemeClr val="accent2">
                  <a:lumMod val="75000"/>
                </a:schemeClr>
              </a:solidFill>
              <a:latin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675"/>
              </a:spcBef>
              <a:buClr>
                <a:srgbClr val="A9A47B"/>
              </a:buClr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solidFill>
                  <a:schemeClr val="accent2">
                    <a:lumMod val="75000"/>
                  </a:schemeClr>
                </a:solidFill>
                <a:latin typeface="Calibri"/>
              </a:rPr>
              <a:t>Can</a:t>
            </a:r>
            <a:r>
              <a:rPr sz="2800" spc="-20" dirty="0">
                <a:solidFill>
                  <a:schemeClr val="accent2">
                    <a:lumMod val="75000"/>
                  </a:schemeClr>
                </a:solidFill>
                <a:latin typeface="Calibri"/>
              </a:rPr>
              <a:t> </a:t>
            </a:r>
            <a:r>
              <a:rPr sz="2800" spc="-5" dirty="0">
                <a:solidFill>
                  <a:schemeClr val="accent2">
                    <a:lumMod val="75000"/>
                  </a:schemeClr>
                </a:solidFill>
                <a:latin typeface="Calibri"/>
              </a:rPr>
              <a:t>use</a:t>
            </a:r>
            <a:r>
              <a:rPr sz="2800" spc="-20" dirty="0">
                <a:solidFill>
                  <a:schemeClr val="accent2">
                    <a:lumMod val="75000"/>
                  </a:schemeClr>
                </a:solidFill>
                <a:latin typeface="Calibri"/>
              </a:rPr>
              <a:t> </a:t>
            </a:r>
            <a:r>
              <a:rPr sz="2800" spc="-5" dirty="0">
                <a:solidFill>
                  <a:schemeClr val="accent2">
                    <a:lumMod val="75000"/>
                  </a:schemeClr>
                </a:solidFill>
                <a:latin typeface="Calibri"/>
              </a:rPr>
              <a:t>&lt;, &gt;,</a:t>
            </a:r>
            <a:r>
              <a:rPr sz="2800" spc="-10" dirty="0">
                <a:solidFill>
                  <a:schemeClr val="accent2">
                    <a:lumMod val="75000"/>
                  </a:schemeClr>
                </a:solidFill>
                <a:latin typeface="Calibri"/>
              </a:rPr>
              <a:t> </a:t>
            </a:r>
            <a:r>
              <a:rPr sz="2800" spc="-5" dirty="0">
                <a:solidFill>
                  <a:schemeClr val="accent2">
                    <a:lumMod val="75000"/>
                  </a:schemeClr>
                </a:solidFill>
                <a:latin typeface="Calibri"/>
              </a:rPr>
              <a:t>&lt;&gt;</a:t>
            </a:r>
            <a:endParaRPr sz="2800" dirty="0">
              <a:solidFill>
                <a:schemeClr val="accent2">
                  <a:lumMod val="75000"/>
                </a:scheme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564974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14587" y="485102"/>
            <a:ext cx="3178387" cy="6905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05" dirty="0"/>
              <a:t>Inne</a:t>
            </a:r>
            <a:r>
              <a:rPr dirty="0"/>
              <a:t>r</a:t>
            </a:r>
            <a:r>
              <a:rPr spc="-210" dirty="0"/>
              <a:t> </a:t>
            </a:r>
            <a:r>
              <a:rPr spc="-105" dirty="0"/>
              <a:t>Jo</a:t>
            </a:r>
            <a:r>
              <a:rPr spc="-110" dirty="0"/>
              <a:t>i</a:t>
            </a:r>
            <a:r>
              <a:rPr dirty="0"/>
              <a:t>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16001" y="3886200"/>
            <a:ext cx="8753687" cy="27202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590"/>
              </a:lnSpc>
              <a:spcBef>
                <a:spcPts val="100"/>
              </a:spcBef>
            </a:pPr>
            <a:r>
              <a:rPr sz="2400" spc="-10" dirty="0">
                <a:solidFill>
                  <a:srgbClr val="00B0F0"/>
                </a:solidFill>
                <a:latin typeface="Calibri"/>
                <a:cs typeface="Calibri"/>
              </a:rPr>
              <a:t>SELECT</a:t>
            </a:r>
            <a:r>
              <a:rPr sz="2400" dirty="0">
                <a:solidFill>
                  <a:srgbClr val="00B0F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*</a:t>
            </a:r>
            <a:r>
              <a:rPr sz="2400" spc="-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endParaRPr lang="en-US" sz="2400" spc="-5" dirty="0">
              <a:solidFill>
                <a:srgbClr val="2E2B1F"/>
              </a:solidFill>
              <a:latin typeface="Calibri"/>
              <a:cs typeface="Calibri"/>
            </a:endParaRPr>
          </a:p>
          <a:p>
            <a:pPr marL="12700">
              <a:lnSpc>
                <a:spcPts val="2590"/>
              </a:lnSpc>
              <a:spcBef>
                <a:spcPts val="100"/>
              </a:spcBef>
            </a:pPr>
            <a:r>
              <a:rPr sz="2400" spc="-10" dirty="0">
                <a:solidFill>
                  <a:srgbClr val="00B0F0"/>
                </a:solidFill>
                <a:latin typeface="Calibri"/>
                <a:cs typeface="Calibri"/>
              </a:rPr>
              <a:t>FROM</a:t>
            </a:r>
            <a:r>
              <a:rPr sz="2400" spc="-15" dirty="0">
                <a:solidFill>
                  <a:srgbClr val="00B0F0"/>
                </a:solidFill>
                <a:latin typeface="Calibri"/>
                <a:cs typeface="Calibri"/>
              </a:rPr>
              <a:t> </a:t>
            </a:r>
            <a:r>
              <a:rPr sz="2400" spc="-35" dirty="0">
                <a:solidFill>
                  <a:srgbClr val="2E2B1F"/>
                </a:solidFill>
                <a:latin typeface="Calibri"/>
                <a:cs typeface="Calibri"/>
              </a:rPr>
              <a:t>TableA</a:t>
            </a:r>
            <a:r>
              <a:rPr sz="2400" spc="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00B0F0"/>
                </a:solidFill>
                <a:latin typeface="Calibri"/>
                <a:cs typeface="Calibri"/>
              </a:rPr>
              <a:t>INNER</a:t>
            </a:r>
            <a:r>
              <a:rPr sz="2400" b="1" spc="-25" dirty="0">
                <a:solidFill>
                  <a:srgbClr val="00B0F0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00B0F0"/>
                </a:solidFill>
                <a:latin typeface="Calibri"/>
                <a:cs typeface="Calibri"/>
              </a:rPr>
              <a:t>JOIN </a:t>
            </a:r>
            <a:r>
              <a:rPr sz="2400" spc="-35" dirty="0" err="1">
                <a:solidFill>
                  <a:srgbClr val="2E2B1F"/>
                </a:solidFill>
                <a:latin typeface="Calibri"/>
                <a:cs typeface="Calibri"/>
              </a:rPr>
              <a:t>TableB</a:t>
            </a:r>
            <a:r>
              <a:rPr sz="2400" spc="-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endParaRPr lang="ar-JO" sz="2400" spc="-10" dirty="0">
              <a:solidFill>
                <a:srgbClr val="2E2B1F"/>
              </a:solidFill>
              <a:latin typeface="Calibri"/>
              <a:cs typeface="Calibri"/>
            </a:endParaRPr>
          </a:p>
          <a:p>
            <a:pPr marL="12700">
              <a:lnSpc>
                <a:spcPts val="2590"/>
              </a:lnSpc>
              <a:spcBef>
                <a:spcPts val="100"/>
              </a:spcBef>
            </a:pPr>
            <a:r>
              <a:rPr sz="2400" spc="-5" dirty="0">
                <a:solidFill>
                  <a:srgbClr val="00B0F0"/>
                </a:solidFill>
                <a:latin typeface="Calibri"/>
                <a:cs typeface="Calibri"/>
              </a:rPr>
              <a:t>ON</a:t>
            </a:r>
            <a:r>
              <a:rPr lang="en-US" sz="2400" spc="-5" dirty="0">
                <a:solidFill>
                  <a:srgbClr val="00B0F0"/>
                </a:solidFill>
                <a:latin typeface="Calibri"/>
                <a:cs typeface="Calibri"/>
              </a:rPr>
              <a:t> </a:t>
            </a:r>
            <a:r>
              <a:rPr sz="2400" spc="-25" dirty="0">
                <a:solidFill>
                  <a:srgbClr val="2E2B1F"/>
                </a:solidFill>
                <a:latin typeface="Calibri"/>
                <a:cs typeface="Calibri"/>
              </a:rPr>
              <a:t>TableA.PK</a:t>
            </a:r>
            <a:r>
              <a:rPr sz="2400" spc="-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=</a:t>
            </a:r>
            <a:r>
              <a:rPr sz="2400" spc="-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25" dirty="0">
                <a:solidFill>
                  <a:srgbClr val="2E2B1F"/>
                </a:solidFill>
                <a:latin typeface="Calibri"/>
                <a:cs typeface="Calibri"/>
              </a:rPr>
              <a:t>TableB.PK</a:t>
            </a:r>
            <a:r>
              <a:rPr lang="en-US" sz="2400" spc="-25" dirty="0">
                <a:solidFill>
                  <a:srgbClr val="2E2B1F"/>
                </a:solidFill>
                <a:latin typeface="Calibri"/>
                <a:cs typeface="Calibri"/>
              </a:rPr>
              <a:t>;</a:t>
            </a:r>
          </a:p>
          <a:p>
            <a:pPr marL="12700">
              <a:lnSpc>
                <a:spcPts val="2590"/>
              </a:lnSpc>
              <a:spcBef>
                <a:spcPts val="100"/>
              </a:spcBef>
            </a:pPr>
            <a:endParaRPr sz="2400" dirty="0">
              <a:latin typeface="Calibri"/>
              <a:cs typeface="Calibri"/>
            </a:endParaRPr>
          </a:p>
          <a:p>
            <a:pPr marL="12700">
              <a:lnSpc>
                <a:spcPts val="2590"/>
              </a:lnSpc>
              <a:buClr>
                <a:srgbClr val="A9A47B"/>
              </a:buClr>
              <a:tabLst>
                <a:tab pos="241300" algn="l"/>
              </a:tabLst>
            </a:pPr>
            <a:r>
              <a:rPr sz="4000" spc="-5" dirty="0">
                <a:solidFill>
                  <a:srgbClr val="FF0000"/>
                </a:solidFill>
                <a:latin typeface="Calibri"/>
                <a:cs typeface="Calibri"/>
              </a:rPr>
              <a:t>This</a:t>
            </a:r>
            <a:r>
              <a:rPr sz="4000" spc="-2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4000" dirty="0">
                <a:solidFill>
                  <a:srgbClr val="FF0000"/>
                </a:solidFill>
                <a:latin typeface="Calibri"/>
                <a:cs typeface="Calibri"/>
              </a:rPr>
              <a:t>is</a:t>
            </a:r>
            <a:r>
              <a:rPr sz="4000" spc="-2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4000" dirty="0">
                <a:solidFill>
                  <a:srgbClr val="FF0000"/>
                </a:solidFill>
                <a:latin typeface="Calibri"/>
                <a:cs typeface="Calibri"/>
              </a:rPr>
              <a:t>the</a:t>
            </a:r>
            <a:r>
              <a:rPr sz="4000" spc="-1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4000" spc="-5" dirty="0">
                <a:solidFill>
                  <a:srgbClr val="FF0000"/>
                </a:solidFill>
                <a:latin typeface="Calibri"/>
                <a:cs typeface="Calibri"/>
              </a:rPr>
              <a:t>same</a:t>
            </a:r>
            <a:r>
              <a:rPr sz="4000" spc="-2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4000" dirty="0">
                <a:solidFill>
                  <a:srgbClr val="FF0000"/>
                </a:solidFill>
                <a:latin typeface="Calibri"/>
                <a:cs typeface="Calibri"/>
              </a:rPr>
              <a:t>as</a:t>
            </a:r>
            <a:r>
              <a:rPr sz="4000" spc="-2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4000" spc="-5" dirty="0">
                <a:solidFill>
                  <a:srgbClr val="FF0000"/>
                </a:solidFill>
                <a:latin typeface="Calibri"/>
                <a:cs typeface="Calibri"/>
              </a:rPr>
              <a:t>doing</a:t>
            </a:r>
            <a:endParaRPr sz="4000" dirty="0">
              <a:solidFill>
                <a:srgbClr val="FF0000"/>
              </a:solidFill>
              <a:latin typeface="Calibri"/>
              <a:cs typeface="Calibri"/>
            </a:endParaRPr>
          </a:p>
          <a:p>
            <a:pPr marL="241300" marR="5080">
              <a:lnSpc>
                <a:spcPct val="80000"/>
              </a:lnSpc>
              <a:spcBef>
                <a:spcPts val="285"/>
              </a:spcBef>
            </a:pPr>
            <a:r>
              <a:rPr sz="2400" spc="-10" dirty="0">
                <a:solidFill>
                  <a:srgbClr val="00B0F0"/>
                </a:solidFill>
                <a:latin typeface="Calibri"/>
                <a:cs typeface="Calibri"/>
              </a:rPr>
              <a:t>SELECT</a:t>
            </a:r>
            <a:r>
              <a:rPr sz="2400" spc="10" dirty="0">
                <a:solidFill>
                  <a:srgbClr val="00B0F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*</a:t>
            </a:r>
            <a:r>
              <a:rPr sz="2400" spc="-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endParaRPr lang="ar-JO" sz="2400" spc="-10" dirty="0">
              <a:solidFill>
                <a:srgbClr val="2E2B1F"/>
              </a:solidFill>
              <a:latin typeface="Calibri"/>
              <a:cs typeface="Calibri"/>
            </a:endParaRPr>
          </a:p>
          <a:p>
            <a:pPr marL="241300" marR="5080">
              <a:lnSpc>
                <a:spcPct val="80000"/>
              </a:lnSpc>
              <a:spcBef>
                <a:spcPts val="285"/>
              </a:spcBef>
            </a:pPr>
            <a:r>
              <a:rPr sz="2400" spc="-10" dirty="0">
                <a:solidFill>
                  <a:srgbClr val="00B0F0"/>
                </a:solidFill>
                <a:latin typeface="Calibri"/>
                <a:cs typeface="Calibri"/>
              </a:rPr>
              <a:t>FROM</a:t>
            </a:r>
            <a:r>
              <a:rPr sz="2400" spc="-25" dirty="0">
                <a:solidFill>
                  <a:srgbClr val="00B0F0"/>
                </a:solidFill>
                <a:latin typeface="Calibri"/>
                <a:cs typeface="Calibri"/>
              </a:rPr>
              <a:t> </a:t>
            </a:r>
            <a:r>
              <a:rPr sz="2400" spc="-25" dirty="0">
                <a:solidFill>
                  <a:srgbClr val="2E2B1F"/>
                </a:solidFill>
                <a:latin typeface="Calibri"/>
                <a:cs typeface="Calibri"/>
              </a:rPr>
              <a:t>TableA,</a:t>
            </a:r>
            <a:r>
              <a:rPr sz="2400" spc="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35" dirty="0" err="1">
                <a:solidFill>
                  <a:srgbClr val="2E2B1F"/>
                </a:solidFill>
                <a:latin typeface="Calibri"/>
                <a:cs typeface="Calibri"/>
              </a:rPr>
              <a:t>TableB</a:t>
            </a:r>
            <a:endParaRPr lang="ar-JO" sz="2400" spc="-35" dirty="0">
              <a:solidFill>
                <a:srgbClr val="2E2B1F"/>
              </a:solidFill>
              <a:latin typeface="Calibri"/>
              <a:cs typeface="Calibri"/>
            </a:endParaRPr>
          </a:p>
          <a:p>
            <a:pPr marL="241300" marR="5080">
              <a:lnSpc>
                <a:spcPct val="80000"/>
              </a:lnSpc>
              <a:spcBef>
                <a:spcPts val="285"/>
              </a:spcBef>
            </a:pPr>
            <a:r>
              <a:rPr sz="2400" b="1" spc="-5" dirty="0">
                <a:solidFill>
                  <a:srgbClr val="00B0F0"/>
                </a:solidFill>
                <a:latin typeface="Calibri"/>
                <a:cs typeface="Calibri"/>
              </a:rPr>
              <a:t>WHERE</a:t>
            </a:r>
            <a:r>
              <a:rPr sz="2400" b="1" dirty="0">
                <a:solidFill>
                  <a:srgbClr val="00B0F0"/>
                </a:solidFill>
                <a:latin typeface="Calibri"/>
                <a:cs typeface="Calibri"/>
              </a:rPr>
              <a:t> </a:t>
            </a:r>
            <a:r>
              <a:rPr sz="2400" spc="-25" dirty="0">
                <a:solidFill>
                  <a:srgbClr val="2E2B1F"/>
                </a:solidFill>
                <a:latin typeface="Calibri"/>
                <a:cs typeface="Calibri"/>
              </a:rPr>
              <a:t>TableA.PK</a:t>
            </a:r>
            <a:r>
              <a:rPr sz="2400" spc="-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= </a:t>
            </a:r>
            <a:r>
              <a:rPr sz="2400" spc="-53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25" dirty="0">
                <a:solidFill>
                  <a:srgbClr val="2E2B1F"/>
                </a:solidFill>
                <a:latin typeface="Calibri"/>
                <a:cs typeface="Calibri"/>
              </a:rPr>
              <a:t>TableB.PK</a:t>
            </a:r>
            <a:r>
              <a:rPr lang="en-US" sz="2400" spc="-25" dirty="0">
                <a:solidFill>
                  <a:srgbClr val="2E2B1F"/>
                </a:solidFill>
                <a:latin typeface="Calibri"/>
                <a:cs typeface="Calibri"/>
              </a:rPr>
              <a:t>;</a:t>
            </a:r>
            <a:endParaRPr sz="2400" dirty="0">
              <a:latin typeface="Calibri"/>
              <a:cs typeface="Calibri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5675508"/>
              </p:ext>
            </p:extLst>
          </p:nvPr>
        </p:nvGraphicFramePr>
        <p:xfrm>
          <a:off x="804333" y="1530351"/>
          <a:ext cx="7620000" cy="21202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33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51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06798">
                <a:tc>
                  <a:txBody>
                    <a:bodyPr/>
                    <a:lstStyle/>
                    <a:p>
                      <a:pPr marL="91440" marR="85915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b="1" spc="-14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ableA  </a:t>
                      </a:r>
                      <a:r>
                        <a:rPr sz="1800" b="1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Value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A9A47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2050">
                        <a:latin typeface="Times New Roman"/>
                        <a:cs typeface="Times New Roman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PK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63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A9A47B"/>
                    </a:solidFill>
                  </a:tcPr>
                </a:tc>
                <a:tc>
                  <a:txBody>
                    <a:bodyPr/>
                    <a:lstStyle/>
                    <a:p>
                      <a:pPr marL="91440" marR="25971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b="1" spc="-14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ableB  PK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A9A47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2050">
                        <a:latin typeface="Times New Roman"/>
                        <a:cs typeface="Times New Roman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sz="1800" b="1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Value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63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A9A4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3912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2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FOX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1E0D6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1E0D6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1E0D6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2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TROT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1E0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340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1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COP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0EFEB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0EFEB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0EFEB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CAR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0EF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340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3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TAXI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1E0D6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1E0D6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1E0D6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CAB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1E0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340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2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WASHINGTON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0EFEB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6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0EFEB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6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0EFEB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MONUMENT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0EF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3912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DELL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1E0D6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7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1E0D6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7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1E0D6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PC</a:t>
                      </a:r>
                      <a:endParaRPr sz="1800" dirty="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1E0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973709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19F229D-643B-D335-232A-BAB0A7141E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1875" y="-276225"/>
            <a:ext cx="12627675" cy="708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8922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14587" y="485102"/>
            <a:ext cx="7087447" cy="6905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05" dirty="0"/>
              <a:t>Inne</a:t>
            </a:r>
            <a:r>
              <a:rPr dirty="0"/>
              <a:t>r</a:t>
            </a:r>
            <a:r>
              <a:rPr spc="-210" dirty="0"/>
              <a:t> </a:t>
            </a:r>
            <a:r>
              <a:rPr spc="-105" dirty="0"/>
              <a:t>Jo</a:t>
            </a:r>
            <a:r>
              <a:rPr spc="-110" dirty="0"/>
              <a:t>i</a:t>
            </a:r>
            <a:r>
              <a:rPr dirty="0"/>
              <a:t>n</a:t>
            </a:r>
            <a:r>
              <a:rPr spc="-210" dirty="0"/>
              <a:t> </a:t>
            </a:r>
            <a:r>
              <a:rPr spc="-105" dirty="0"/>
              <a:t>(</a:t>
            </a:r>
            <a:r>
              <a:rPr spc="-110" dirty="0"/>
              <a:t>c</a:t>
            </a:r>
            <a:r>
              <a:rPr spc="-105" dirty="0"/>
              <a:t>on</a:t>
            </a:r>
            <a:r>
              <a:rPr spc="-100" dirty="0"/>
              <a:t>t</a:t>
            </a:r>
            <a:r>
              <a:rPr spc="-110" dirty="0"/>
              <a:t>i</a:t>
            </a:r>
            <a:r>
              <a:rPr spc="-105" dirty="0"/>
              <a:t>nued</a:t>
            </a:r>
            <a:r>
              <a:rPr dirty="0"/>
              <a:t>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09600" y="1546605"/>
            <a:ext cx="4978400" cy="17748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10" dirty="0">
                <a:solidFill>
                  <a:srgbClr val="00B0F0"/>
                </a:solidFill>
                <a:latin typeface="Calibri"/>
                <a:cs typeface="Calibri"/>
              </a:rPr>
              <a:t>SELECT</a:t>
            </a:r>
            <a:r>
              <a:rPr sz="2800" spc="-35" dirty="0">
                <a:solidFill>
                  <a:srgbClr val="00B0F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2E2B1F"/>
                </a:solidFill>
                <a:latin typeface="Calibri"/>
                <a:cs typeface="Calibri"/>
              </a:rPr>
              <a:t>*</a:t>
            </a:r>
            <a:r>
              <a:rPr sz="2800" spc="-2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endParaRPr lang="ar-JO" sz="2800" spc="-25" dirty="0">
              <a:solidFill>
                <a:srgbClr val="2E2B1F"/>
              </a:solidFill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15" dirty="0">
                <a:solidFill>
                  <a:srgbClr val="00B0F0"/>
                </a:solidFill>
                <a:latin typeface="Calibri"/>
                <a:cs typeface="Calibri"/>
              </a:rPr>
              <a:t>FROM</a:t>
            </a:r>
            <a:r>
              <a:rPr lang="ar-JO" sz="2800" spc="-15" dirty="0">
                <a:solidFill>
                  <a:srgbClr val="00B0F0"/>
                </a:solidFill>
                <a:latin typeface="Calibri"/>
                <a:cs typeface="Calibri"/>
              </a:rPr>
              <a:t> </a:t>
            </a:r>
            <a:r>
              <a:rPr sz="2800" spc="-40" dirty="0" err="1">
                <a:solidFill>
                  <a:srgbClr val="2E2B1F"/>
                </a:solidFill>
                <a:latin typeface="Calibri"/>
                <a:cs typeface="Calibri"/>
              </a:rPr>
              <a:t>TableA</a:t>
            </a:r>
            <a:r>
              <a:rPr sz="2800" spc="-2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endParaRPr lang="ar-JO" sz="2800" spc="-25" dirty="0">
              <a:solidFill>
                <a:srgbClr val="2E2B1F"/>
              </a:solidFill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dirty="0">
                <a:solidFill>
                  <a:srgbClr val="00B0F0"/>
                </a:solidFill>
                <a:latin typeface="Calibri"/>
                <a:cs typeface="Calibri"/>
              </a:rPr>
              <a:t>INNER </a:t>
            </a:r>
            <a:r>
              <a:rPr sz="2800" b="1" spc="5" dirty="0">
                <a:solidFill>
                  <a:srgbClr val="00B0F0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00B0F0"/>
                </a:solidFill>
                <a:latin typeface="Calibri"/>
                <a:cs typeface="Calibri"/>
              </a:rPr>
              <a:t>JOIN</a:t>
            </a:r>
            <a:r>
              <a:rPr sz="2800" b="1" spc="-45" dirty="0">
                <a:solidFill>
                  <a:srgbClr val="00B0F0"/>
                </a:solidFill>
                <a:latin typeface="Calibri"/>
                <a:cs typeface="Calibri"/>
              </a:rPr>
              <a:t> </a:t>
            </a:r>
            <a:r>
              <a:rPr sz="2800" spc="-40" dirty="0" err="1">
                <a:solidFill>
                  <a:srgbClr val="2E2B1F"/>
                </a:solidFill>
                <a:latin typeface="Calibri"/>
                <a:cs typeface="Calibri"/>
              </a:rPr>
              <a:t>TableB</a:t>
            </a:r>
            <a:r>
              <a:rPr sz="28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endParaRPr lang="ar-JO" sz="2800" spc="-40" dirty="0">
              <a:solidFill>
                <a:srgbClr val="2E2B1F"/>
              </a:solidFill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>
                <a:solidFill>
                  <a:srgbClr val="00B0F0"/>
                </a:solidFill>
                <a:latin typeface="Calibri"/>
                <a:cs typeface="Calibri"/>
              </a:rPr>
              <a:t>ON</a:t>
            </a:r>
            <a:r>
              <a:rPr sz="2800" spc="-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800" spc="-615" dirty="0">
                <a:solidFill>
                  <a:srgbClr val="00B0F0"/>
                </a:solidFill>
                <a:latin typeface="Calibri"/>
                <a:cs typeface="Calibri"/>
              </a:rPr>
              <a:t> </a:t>
            </a:r>
            <a:r>
              <a:rPr sz="2800" spc="-25" dirty="0">
                <a:solidFill>
                  <a:srgbClr val="2E2B1F"/>
                </a:solidFill>
                <a:latin typeface="Calibri"/>
                <a:cs typeface="Calibri"/>
              </a:rPr>
              <a:t>TableA.PK</a:t>
            </a:r>
            <a:r>
              <a:rPr sz="2800" spc="-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2E2B1F"/>
                </a:solidFill>
                <a:latin typeface="Calibri"/>
                <a:cs typeface="Calibri"/>
              </a:rPr>
              <a:t>&gt; </a:t>
            </a:r>
            <a:r>
              <a:rPr sz="2800" spc="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800" spc="-25" dirty="0">
                <a:solidFill>
                  <a:srgbClr val="2E2B1F"/>
                </a:solidFill>
                <a:latin typeface="Calibri"/>
                <a:cs typeface="Calibri"/>
              </a:rPr>
              <a:t>TableB.PK</a:t>
            </a:r>
            <a:r>
              <a:rPr lang="en-US" sz="2800" spc="-25" dirty="0">
                <a:solidFill>
                  <a:srgbClr val="2E2B1F"/>
                </a:solidFill>
                <a:latin typeface="Calibri"/>
                <a:cs typeface="Calibri"/>
              </a:rPr>
              <a:t>;</a:t>
            </a:r>
            <a:endParaRPr sz="2800" dirty="0">
              <a:latin typeface="Calibri"/>
              <a:cs typeface="Calibri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3862845"/>
              </p:ext>
            </p:extLst>
          </p:nvPr>
        </p:nvGraphicFramePr>
        <p:xfrm>
          <a:off x="5892800" y="1295400"/>
          <a:ext cx="5384800" cy="42951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46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46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46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46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39445">
                <a:tc>
                  <a:txBody>
                    <a:bodyPr/>
                    <a:lstStyle/>
                    <a:p>
                      <a:pPr marL="91440" marR="36385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b="1" spc="-14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ableA  PK</a:t>
                      </a:r>
                      <a:endParaRPr sz="1800" dirty="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A9A47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2050">
                        <a:latin typeface="Times New Roman"/>
                        <a:cs typeface="Times New Roman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sz="1800" b="1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Value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63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A9A47B"/>
                    </a:solidFill>
                  </a:tcPr>
                </a:tc>
                <a:tc>
                  <a:txBody>
                    <a:bodyPr/>
                    <a:lstStyle/>
                    <a:p>
                      <a:pPr marL="91440" marR="37401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b="1" spc="-14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ableB  PK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A9A47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2050">
                        <a:latin typeface="Times New Roman"/>
                        <a:cs typeface="Times New Roman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sz="1800" b="1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Value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63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A9A4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R="84455" algn="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1E0D6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COP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1E0D6"/>
                    </a:solidFill>
                  </a:tcPr>
                </a:tc>
                <a:tc>
                  <a:txBody>
                    <a:bodyPr/>
                    <a:lstStyle/>
                    <a:p>
                      <a:pPr marR="84455" algn="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1E0D6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spc="-20" dirty="0">
                          <a:latin typeface="Calibri"/>
                          <a:cs typeface="Calibri"/>
                        </a:rPr>
                        <a:t>TROT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1E0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R="84455" algn="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0EFEB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spc="-3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TAXI</a:t>
                      </a:r>
                      <a:endParaRPr sz="1800" dirty="0">
                        <a:latin typeface="Calibri"/>
                        <a:cs typeface="Calibri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0EFEB"/>
                    </a:solidFill>
                  </a:tcPr>
                </a:tc>
                <a:tc>
                  <a:txBody>
                    <a:bodyPr/>
                    <a:lstStyle/>
                    <a:p>
                      <a:pPr marR="84455" algn="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0EFEB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spc="-2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TROT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0EF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R="84455" algn="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1E0D6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spc="-3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TAXI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1E0D6"/>
                    </a:solidFill>
                  </a:tcPr>
                </a:tc>
                <a:tc>
                  <a:txBody>
                    <a:bodyPr/>
                    <a:lstStyle/>
                    <a:p>
                      <a:pPr marR="84455" algn="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1E0D6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spc="-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CAR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1E0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125">
                <a:tc>
                  <a:txBody>
                    <a:bodyPr/>
                    <a:lstStyle/>
                    <a:p>
                      <a:pPr marR="84455" algn="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4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0EFEB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spc="-1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LINCOLN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0EFEB"/>
                    </a:solidFill>
                  </a:tcPr>
                </a:tc>
                <a:tc>
                  <a:txBody>
                    <a:bodyPr/>
                    <a:lstStyle/>
                    <a:p>
                      <a:pPr marR="84455" algn="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0EFEB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spc="-2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TROT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0EF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R="84455" algn="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4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1E0D6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spc="-1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LINCOLN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1E0D6"/>
                    </a:solidFill>
                  </a:tcPr>
                </a:tc>
                <a:tc>
                  <a:txBody>
                    <a:bodyPr/>
                    <a:lstStyle/>
                    <a:p>
                      <a:pPr marR="84455" algn="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1E0D6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spc="-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CAR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1E0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5125">
                <a:tc>
                  <a:txBody>
                    <a:bodyPr/>
                    <a:lstStyle/>
                    <a:p>
                      <a:pPr marR="84455" algn="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80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4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0EFEB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800" spc="-1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LINCOLN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0EFEB"/>
                    </a:solidFill>
                  </a:tcPr>
                </a:tc>
                <a:tc>
                  <a:txBody>
                    <a:bodyPr/>
                    <a:lstStyle/>
                    <a:p>
                      <a:pPr marR="84455" algn="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80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0EFEB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800" spc="-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CAB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0EF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R="84455" algn="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80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1E0D6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800" spc="-1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ARIZONA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1E0D6"/>
                    </a:solidFill>
                  </a:tcPr>
                </a:tc>
                <a:tc>
                  <a:txBody>
                    <a:bodyPr/>
                    <a:lstStyle/>
                    <a:p>
                      <a:pPr marR="84455" algn="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80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1E0D6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800" spc="-2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TROT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1E0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R="84455" algn="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80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0EFEB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800" spc="-1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ARIZONA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0EFEB"/>
                    </a:solidFill>
                  </a:tcPr>
                </a:tc>
                <a:tc>
                  <a:txBody>
                    <a:bodyPr/>
                    <a:lstStyle/>
                    <a:p>
                      <a:pPr marR="84455" algn="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80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0EFEB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800" spc="-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CAR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0EF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5125">
                <a:tc>
                  <a:txBody>
                    <a:bodyPr/>
                    <a:lstStyle/>
                    <a:p>
                      <a:pPr marR="84455" algn="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80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1E0D6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800" spc="-1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ARIZONA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1E0D6"/>
                    </a:solidFill>
                  </a:tcPr>
                </a:tc>
                <a:tc>
                  <a:txBody>
                    <a:bodyPr/>
                    <a:lstStyle/>
                    <a:p>
                      <a:pPr marR="84455" algn="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80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1E0D6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800" spc="-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CAB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1E0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R="84455" algn="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80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…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0EFEB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800" spc="-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More…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0EFEB"/>
                    </a:solidFill>
                  </a:tcPr>
                </a:tc>
                <a:tc>
                  <a:txBody>
                    <a:bodyPr/>
                    <a:lstStyle/>
                    <a:p>
                      <a:pPr marR="84455" algn="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800" spc="-2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Rows…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0EF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0EF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813074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14587" y="485102"/>
            <a:ext cx="4638039" cy="6905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00" dirty="0"/>
              <a:t>L</a:t>
            </a:r>
            <a:r>
              <a:rPr spc="-105" dirty="0"/>
              <a:t>ef</a:t>
            </a:r>
            <a:r>
              <a:rPr dirty="0"/>
              <a:t>t</a:t>
            </a:r>
            <a:r>
              <a:rPr spc="-200" dirty="0"/>
              <a:t> </a:t>
            </a:r>
            <a:r>
              <a:rPr spc="-105" dirty="0"/>
              <a:t>Ou</a:t>
            </a:r>
            <a:r>
              <a:rPr spc="-140" dirty="0"/>
              <a:t>t</a:t>
            </a:r>
            <a:r>
              <a:rPr spc="-105" dirty="0"/>
              <a:t>e</a:t>
            </a:r>
            <a:r>
              <a:rPr dirty="0"/>
              <a:t>r</a:t>
            </a:r>
            <a:r>
              <a:rPr spc="-204" dirty="0"/>
              <a:t> </a:t>
            </a:r>
            <a:r>
              <a:rPr spc="-105" dirty="0"/>
              <a:t>Jo</a:t>
            </a:r>
            <a:r>
              <a:rPr spc="-110" dirty="0"/>
              <a:t>i</a:t>
            </a:r>
            <a:r>
              <a:rPr dirty="0"/>
              <a:t>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66987" y="1546605"/>
            <a:ext cx="4362872" cy="30290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0"/>
              </a:spcBef>
              <a:buClr>
                <a:srgbClr val="A9A47B"/>
              </a:buClr>
              <a:buFont typeface="Arial"/>
              <a:buChar char="•"/>
              <a:tabLst>
                <a:tab pos="241300" algn="l"/>
              </a:tabLst>
            </a:pPr>
            <a:r>
              <a:rPr sz="2800" spc="-10" dirty="0">
                <a:solidFill>
                  <a:srgbClr val="2E2B1F"/>
                </a:solidFill>
                <a:latin typeface="Calibri"/>
                <a:cs typeface="Calibri"/>
              </a:rPr>
              <a:t>Left outer </a:t>
            </a:r>
            <a:r>
              <a:rPr sz="2800" spc="-5" dirty="0">
                <a:solidFill>
                  <a:srgbClr val="2E2B1F"/>
                </a:solidFill>
                <a:latin typeface="Calibri"/>
                <a:cs typeface="Calibri"/>
              </a:rPr>
              <a:t>join </a:t>
            </a:r>
            <a:r>
              <a:rPr sz="280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2E2B1F"/>
                </a:solidFill>
                <a:latin typeface="Calibri"/>
                <a:cs typeface="Calibri"/>
              </a:rPr>
              <a:t>produces</a:t>
            </a:r>
            <a:r>
              <a:rPr sz="2800" spc="-3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2E2B1F"/>
                </a:solidFill>
                <a:latin typeface="Calibri"/>
                <a:cs typeface="Calibri"/>
              </a:rPr>
              <a:t>a</a:t>
            </a:r>
            <a:r>
              <a:rPr sz="2800" spc="-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2E2B1F"/>
                </a:solidFill>
                <a:latin typeface="Calibri"/>
                <a:cs typeface="Calibri"/>
              </a:rPr>
              <a:t>complete </a:t>
            </a:r>
            <a:r>
              <a:rPr sz="2800" spc="-62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2E2B1F"/>
                </a:solidFill>
                <a:latin typeface="Calibri"/>
                <a:cs typeface="Calibri"/>
              </a:rPr>
              <a:t>set </a:t>
            </a:r>
            <a:r>
              <a:rPr sz="2800" spc="-5" dirty="0">
                <a:solidFill>
                  <a:srgbClr val="2E2B1F"/>
                </a:solidFill>
                <a:latin typeface="Calibri"/>
                <a:cs typeface="Calibri"/>
              </a:rPr>
              <a:t>of</a:t>
            </a:r>
            <a:r>
              <a:rPr sz="2800" spc="-1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2E2B1F"/>
                </a:solidFill>
                <a:latin typeface="Calibri"/>
                <a:cs typeface="Calibri"/>
              </a:rPr>
              <a:t>records</a:t>
            </a:r>
            <a:r>
              <a:rPr sz="2800" spc="-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2E2B1F"/>
                </a:solidFill>
                <a:latin typeface="Calibri"/>
                <a:cs typeface="Calibri"/>
              </a:rPr>
              <a:t>from </a:t>
            </a:r>
            <a:r>
              <a:rPr sz="2800" spc="-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800" spc="-45" dirty="0">
                <a:solidFill>
                  <a:srgbClr val="2E2B1F"/>
                </a:solidFill>
                <a:latin typeface="Calibri"/>
                <a:cs typeface="Calibri"/>
              </a:rPr>
              <a:t>Table</a:t>
            </a:r>
            <a:r>
              <a:rPr sz="2800" spc="-2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800" spc="5" dirty="0">
                <a:solidFill>
                  <a:srgbClr val="2E2B1F"/>
                </a:solidFill>
                <a:latin typeface="Calibri"/>
                <a:cs typeface="Calibri"/>
              </a:rPr>
              <a:t>A, </a:t>
            </a:r>
            <a:r>
              <a:rPr sz="2800" dirty="0">
                <a:solidFill>
                  <a:srgbClr val="2E2B1F"/>
                </a:solidFill>
                <a:latin typeface="Calibri"/>
                <a:cs typeface="Calibri"/>
              </a:rPr>
              <a:t>with</a:t>
            </a:r>
            <a:r>
              <a:rPr sz="2800" spc="-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2E2B1F"/>
                </a:solidFill>
                <a:latin typeface="Calibri"/>
                <a:cs typeface="Calibri"/>
              </a:rPr>
              <a:t>the </a:t>
            </a:r>
            <a:r>
              <a:rPr sz="2800" spc="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2E2B1F"/>
                </a:solidFill>
                <a:latin typeface="Calibri"/>
                <a:cs typeface="Calibri"/>
              </a:rPr>
              <a:t>matching </a:t>
            </a:r>
            <a:r>
              <a:rPr sz="2800" spc="-20" dirty="0">
                <a:solidFill>
                  <a:srgbClr val="2E2B1F"/>
                </a:solidFill>
                <a:latin typeface="Calibri"/>
                <a:cs typeface="Calibri"/>
              </a:rPr>
              <a:t>records </a:t>
            </a:r>
            <a:r>
              <a:rPr sz="2800" spc="-1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2E2B1F"/>
                </a:solidFill>
                <a:latin typeface="Calibri"/>
                <a:cs typeface="Calibri"/>
              </a:rPr>
              <a:t>(where </a:t>
            </a:r>
            <a:r>
              <a:rPr sz="2800" spc="-15" dirty="0">
                <a:solidFill>
                  <a:srgbClr val="2E2B1F"/>
                </a:solidFill>
                <a:latin typeface="Calibri"/>
                <a:cs typeface="Calibri"/>
              </a:rPr>
              <a:t>available) </a:t>
            </a:r>
            <a:r>
              <a:rPr sz="2800" dirty="0">
                <a:solidFill>
                  <a:srgbClr val="2E2B1F"/>
                </a:solidFill>
                <a:latin typeface="Calibri"/>
                <a:cs typeface="Calibri"/>
              </a:rPr>
              <a:t>in </a:t>
            </a:r>
            <a:r>
              <a:rPr sz="2800" spc="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800" spc="-45" dirty="0">
                <a:solidFill>
                  <a:srgbClr val="2E2B1F"/>
                </a:solidFill>
                <a:latin typeface="Calibri"/>
                <a:cs typeface="Calibri"/>
              </a:rPr>
              <a:t>Table </a:t>
            </a:r>
            <a:r>
              <a:rPr sz="2800" dirty="0">
                <a:solidFill>
                  <a:srgbClr val="2E2B1F"/>
                </a:solidFill>
                <a:latin typeface="Calibri"/>
                <a:cs typeface="Calibri"/>
              </a:rPr>
              <a:t>B. If </a:t>
            </a:r>
            <a:r>
              <a:rPr sz="2800" spc="-15" dirty="0">
                <a:solidFill>
                  <a:srgbClr val="2E2B1F"/>
                </a:solidFill>
                <a:latin typeface="Calibri"/>
                <a:cs typeface="Calibri"/>
              </a:rPr>
              <a:t>there </a:t>
            </a:r>
            <a:r>
              <a:rPr sz="2800" spc="-5" dirty="0">
                <a:solidFill>
                  <a:srgbClr val="2E2B1F"/>
                </a:solidFill>
                <a:latin typeface="Calibri"/>
                <a:cs typeface="Calibri"/>
              </a:rPr>
              <a:t>is no </a:t>
            </a:r>
            <a:r>
              <a:rPr sz="2800" spc="-62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2E2B1F"/>
                </a:solidFill>
                <a:latin typeface="Calibri"/>
                <a:cs typeface="Calibri"/>
              </a:rPr>
              <a:t>match, </a:t>
            </a:r>
            <a:r>
              <a:rPr sz="2800" dirty="0">
                <a:solidFill>
                  <a:srgbClr val="2E2B1F"/>
                </a:solidFill>
                <a:latin typeface="Calibri"/>
                <a:cs typeface="Calibri"/>
              </a:rPr>
              <a:t>the </a:t>
            </a:r>
            <a:r>
              <a:rPr sz="2800" spc="-5" dirty="0">
                <a:solidFill>
                  <a:srgbClr val="00B0F0"/>
                </a:solidFill>
                <a:latin typeface="Calibri"/>
                <a:cs typeface="Calibri"/>
              </a:rPr>
              <a:t>right side </a:t>
            </a:r>
            <a:r>
              <a:rPr sz="2800" spc="-620" dirty="0">
                <a:solidFill>
                  <a:srgbClr val="00B0F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00B0F0"/>
                </a:solidFill>
                <a:latin typeface="Calibri"/>
                <a:cs typeface="Calibri"/>
              </a:rPr>
              <a:t>will</a:t>
            </a:r>
            <a:r>
              <a:rPr sz="2800" spc="-35" dirty="0">
                <a:solidFill>
                  <a:srgbClr val="00B0F0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00B0F0"/>
                </a:solidFill>
                <a:latin typeface="Calibri"/>
                <a:cs typeface="Calibri"/>
              </a:rPr>
              <a:t>contain</a:t>
            </a:r>
            <a:r>
              <a:rPr sz="2800" spc="5" dirty="0">
                <a:solidFill>
                  <a:srgbClr val="00B0F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00B0F0"/>
                </a:solidFill>
                <a:latin typeface="Calibri"/>
                <a:cs typeface="Calibri"/>
              </a:rPr>
              <a:t>null.</a:t>
            </a:r>
            <a:endParaRPr sz="2800" dirty="0">
              <a:solidFill>
                <a:srgbClr val="00B0F0"/>
              </a:solidFill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92800" y="2598039"/>
            <a:ext cx="4876800" cy="246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6404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545</TotalTime>
  <Words>2148</Words>
  <Application>Microsoft Office PowerPoint</Application>
  <PresentationFormat>Widescreen</PresentationFormat>
  <Paragraphs>730</Paragraphs>
  <Slides>36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5" baseType="lpstr">
      <vt:lpstr>Arial Unicode MS</vt:lpstr>
      <vt:lpstr>Arial</vt:lpstr>
      <vt:lpstr>Calibri</vt:lpstr>
      <vt:lpstr>Calibri Light</vt:lpstr>
      <vt:lpstr>Consolas</vt:lpstr>
      <vt:lpstr>Lucida Console</vt:lpstr>
      <vt:lpstr>Segoe UI</vt:lpstr>
      <vt:lpstr>Times New Roman</vt:lpstr>
      <vt:lpstr>Office Theme</vt:lpstr>
      <vt:lpstr>SQL Joins Part 2 </vt:lpstr>
      <vt:lpstr>Types of Joins</vt:lpstr>
      <vt:lpstr>Different Types of SQL JOINs</vt:lpstr>
      <vt:lpstr>Sample Tables</vt:lpstr>
      <vt:lpstr>Inner Join</vt:lpstr>
      <vt:lpstr>Inner Join</vt:lpstr>
      <vt:lpstr>PowerPoint Presentation</vt:lpstr>
      <vt:lpstr>Inner Join (continued)</vt:lpstr>
      <vt:lpstr>Left Outer Join</vt:lpstr>
      <vt:lpstr>Left Outer Join</vt:lpstr>
      <vt:lpstr>SQL Joins…Example</vt:lpstr>
      <vt:lpstr>PowerPoint Presentation</vt:lpstr>
      <vt:lpstr>Right Outer Join</vt:lpstr>
      <vt:lpstr>Right Outer Join</vt:lpstr>
      <vt:lpstr>SQL Joins…..example </vt:lpstr>
      <vt:lpstr>PowerPoint Presentation</vt:lpstr>
      <vt:lpstr>Full Outer Join</vt:lpstr>
      <vt:lpstr>Full Outer Join</vt:lpstr>
      <vt:lpstr>SQL Joins….. Example </vt:lpstr>
      <vt:lpstr>PowerPoint Presentation</vt:lpstr>
      <vt:lpstr>Cross Join</vt:lpstr>
      <vt:lpstr>Cross Join</vt:lpstr>
      <vt:lpstr>SQL Joins</vt:lpstr>
      <vt:lpstr>Theta Joins</vt:lpstr>
      <vt:lpstr>Left Join Excluding Inner Join</vt:lpstr>
      <vt:lpstr>Left Join Excluding Inner Join</vt:lpstr>
      <vt:lpstr>Right Join Excluding Inner Join</vt:lpstr>
      <vt:lpstr>Right Join Excluding Inner Join</vt:lpstr>
      <vt:lpstr>Full Outer Excluding Inner Join</vt:lpstr>
      <vt:lpstr>Full Outer Excluding Inner Join</vt:lpstr>
      <vt:lpstr>PowerPoint Presentation</vt:lpstr>
      <vt:lpstr>PowerPoint Presentation</vt:lpstr>
      <vt:lpstr>Understanding Indexing in MySQL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Mohammad Taye</dc:creator>
  <cp:lastModifiedBy>Srajan shukla</cp:lastModifiedBy>
  <cp:revision>14</cp:revision>
  <dcterms:created xsi:type="dcterms:W3CDTF">2022-05-22T19:13:37Z</dcterms:created>
  <dcterms:modified xsi:type="dcterms:W3CDTF">2025-06-14T03:56:33Z</dcterms:modified>
</cp:coreProperties>
</file>